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6"/>
  </p:notesMasterIdLst>
  <p:sldIdLst>
    <p:sldId id="256" r:id="rId2"/>
    <p:sldId id="308" r:id="rId3"/>
    <p:sldId id="312" r:id="rId4"/>
    <p:sldId id="315" r:id="rId5"/>
    <p:sldId id="313" r:id="rId6"/>
    <p:sldId id="314" r:id="rId7"/>
    <p:sldId id="316" r:id="rId8"/>
    <p:sldId id="317" r:id="rId9"/>
    <p:sldId id="318" r:id="rId10"/>
    <p:sldId id="319" r:id="rId11"/>
    <p:sldId id="265" r:id="rId12"/>
    <p:sldId id="266" r:id="rId13"/>
    <p:sldId id="323" r:id="rId14"/>
    <p:sldId id="262" r:id="rId15"/>
    <p:sldId id="322" r:id="rId16"/>
    <p:sldId id="267" r:id="rId17"/>
    <p:sldId id="268" r:id="rId18"/>
    <p:sldId id="269" r:id="rId19"/>
    <p:sldId id="307" r:id="rId20"/>
    <p:sldId id="270" r:id="rId21"/>
    <p:sldId id="271" r:id="rId22"/>
    <p:sldId id="272" r:id="rId23"/>
    <p:sldId id="273" r:id="rId24"/>
    <p:sldId id="274" r:id="rId25"/>
    <p:sldId id="330" r:id="rId26"/>
    <p:sldId id="275" r:id="rId27"/>
    <p:sldId id="329" r:id="rId28"/>
    <p:sldId id="277" r:id="rId29"/>
    <p:sldId id="278" r:id="rId30"/>
    <p:sldId id="328" r:id="rId31"/>
    <p:sldId id="279" r:id="rId32"/>
    <p:sldId id="309" r:id="rId33"/>
    <p:sldId id="280" r:id="rId34"/>
    <p:sldId id="281" r:id="rId35"/>
    <p:sldId id="282" r:id="rId36"/>
    <p:sldId id="283" r:id="rId37"/>
    <p:sldId id="321" r:id="rId38"/>
    <p:sldId id="284" r:id="rId39"/>
    <p:sldId id="285" r:id="rId40"/>
    <p:sldId id="286" r:id="rId41"/>
    <p:sldId id="320" r:id="rId42"/>
    <p:sldId id="287" r:id="rId43"/>
    <p:sldId id="288" r:id="rId44"/>
    <p:sldId id="294" r:id="rId45"/>
    <p:sldId id="290" r:id="rId46"/>
    <p:sldId id="291" r:id="rId47"/>
    <p:sldId id="292" r:id="rId48"/>
    <p:sldId id="293" r:id="rId49"/>
    <p:sldId id="324" r:id="rId50"/>
    <p:sldId id="325" r:id="rId51"/>
    <p:sldId id="326" r:id="rId52"/>
    <p:sldId id="327" r:id="rId53"/>
    <p:sldId id="297" r:id="rId54"/>
    <p:sldId id="298" r:id="rId55"/>
    <p:sldId id="261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10" r:id="rId64"/>
    <p:sldId id="311" r:id="rId65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3695"/>
    <a:srgbClr val="012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51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image" Target="../media/image51.svg"/><Relationship Id="rId16" Type="http://schemas.openxmlformats.org/officeDocument/2006/relationships/image" Target="../media/image65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svg"/><Relationship Id="rId13" Type="http://schemas.openxmlformats.org/officeDocument/2006/relationships/image" Target="../media/image62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svg"/><Relationship Id="rId2" Type="http://schemas.openxmlformats.org/officeDocument/2006/relationships/image" Target="../media/image51.svg"/><Relationship Id="rId16" Type="http://schemas.openxmlformats.org/officeDocument/2006/relationships/image" Target="../media/image65.svg"/><Relationship Id="rId1" Type="http://schemas.openxmlformats.org/officeDocument/2006/relationships/image" Target="../media/image50.png"/><Relationship Id="rId6" Type="http://schemas.openxmlformats.org/officeDocument/2006/relationships/image" Target="../media/image55.sv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svg"/><Relationship Id="rId4" Type="http://schemas.openxmlformats.org/officeDocument/2006/relationships/image" Target="../media/image53.svg"/><Relationship Id="rId9" Type="http://schemas.openxmlformats.org/officeDocument/2006/relationships/image" Target="../media/image58.png"/><Relationship Id="rId14" Type="http://schemas.openxmlformats.org/officeDocument/2006/relationships/image" Target="../media/image6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1DD562-20D3-4906-B2A7-A36621B89B23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BF38805-75C7-4718-A10F-C0AEA8742733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 b="1"/>
            <a:t>Сердце</a:t>
          </a:r>
          <a:r>
            <a:rPr lang="ru-RU"/>
            <a:t> – это мышечный насос, который перекачивает кровь по сосудам, чтобы обеспечить клетки организма кислородом и питательными  веществами.</a:t>
          </a:r>
          <a:endParaRPr lang="en-US"/>
        </a:p>
      </dgm:t>
    </dgm:pt>
    <dgm:pt modelId="{CC1AE74B-BAB8-451A-98E8-A7594A8BE94A}" type="parTrans" cxnId="{794B78DB-0F9D-4E56-A992-52B4CD0BE792}">
      <dgm:prSet/>
      <dgm:spPr/>
      <dgm:t>
        <a:bodyPr/>
        <a:lstStyle/>
        <a:p>
          <a:endParaRPr lang="en-US"/>
        </a:p>
      </dgm:t>
    </dgm:pt>
    <dgm:pt modelId="{F3EEB0B6-F9F6-4E54-8E40-B51EB1CEAF04}" type="sibTrans" cxnId="{794B78DB-0F9D-4E56-A992-52B4CD0BE792}">
      <dgm:prSet/>
      <dgm:spPr/>
      <dgm:t>
        <a:bodyPr/>
        <a:lstStyle/>
        <a:p>
          <a:endParaRPr lang="en-US"/>
        </a:p>
      </dgm:t>
    </dgm:pt>
    <dgm:pt modelId="{200C1463-3ADC-4A85-8A6D-C8CEE7F73E3E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Здоровое сердце сокращается 50-80 раз в минуту </a:t>
          </a:r>
          <a:endParaRPr lang="en-US"/>
        </a:p>
      </dgm:t>
    </dgm:pt>
    <dgm:pt modelId="{6A510795-2F9A-4304-A12B-1742907F0A97}" type="parTrans" cxnId="{92C1A291-3C90-408A-B380-ED00A4CF355D}">
      <dgm:prSet/>
      <dgm:spPr/>
      <dgm:t>
        <a:bodyPr/>
        <a:lstStyle/>
        <a:p>
          <a:endParaRPr lang="en-US"/>
        </a:p>
      </dgm:t>
    </dgm:pt>
    <dgm:pt modelId="{3CF6E56D-249A-45B2-9544-EDB4C636CF2C}" type="sibTrans" cxnId="{92C1A291-3C90-408A-B380-ED00A4CF355D}">
      <dgm:prSet/>
      <dgm:spPr/>
      <dgm:t>
        <a:bodyPr/>
        <a:lstStyle/>
        <a:p>
          <a:endParaRPr lang="en-US"/>
        </a:p>
      </dgm:t>
    </dgm:pt>
    <dgm:pt modelId="{50899358-CA51-4195-97A1-38B9B3486C9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От сердца кровь движется по артериям, а к сердцу возвращается по венам.</a:t>
          </a:r>
          <a:endParaRPr lang="en-US"/>
        </a:p>
      </dgm:t>
    </dgm:pt>
    <dgm:pt modelId="{129AED27-7D0E-46C8-9508-8447912248A5}" type="parTrans" cxnId="{008BADC8-852E-49A6-B15E-D3281F218220}">
      <dgm:prSet/>
      <dgm:spPr/>
      <dgm:t>
        <a:bodyPr/>
        <a:lstStyle/>
        <a:p>
          <a:endParaRPr lang="en-US"/>
        </a:p>
      </dgm:t>
    </dgm:pt>
    <dgm:pt modelId="{D73CC5B7-5DAC-4CBF-9285-66F08B98CD66}" type="sibTrans" cxnId="{008BADC8-852E-49A6-B15E-D3281F218220}">
      <dgm:prSet/>
      <dgm:spPr/>
      <dgm:t>
        <a:bodyPr/>
        <a:lstStyle/>
        <a:p>
          <a:endParaRPr lang="en-US"/>
        </a:p>
      </dgm:t>
    </dgm:pt>
    <dgm:pt modelId="{E9D39E48-1CB8-4E60-A13B-5DB9F4A2CBBF}">
      <dgm:prSet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ru-RU"/>
            <a:t>Проходя через легкие, кровь связывается с кислородом, который затем разносится по всему организму вместе с питательными веществами, получаемыми из пищи</a:t>
          </a:r>
          <a:endParaRPr lang="en-US"/>
        </a:p>
      </dgm:t>
    </dgm:pt>
    <dgm:pt modelId="{4A82BD70-07C6-4760-ADA6-4678E541B4F6}" type="parTrans" cxnId="{3F15F1A7-994F-467F-B8B8-ED2CFC897314}">
      <dgm:prSet/>
      <dgm:spPr/>
      <dgm:t>
        <a:bodyPr/>
        <a:lstStyle/>
        <a:p>
          <a:endParaRPr lang="en-US"/>
        </a:p>
      </dgm:t>
    </dgm:pt>
    <dgm:pt modelId="{4F289EDB-95E8-4B64-A4B2-44CA13A70E0D}" type="sibTrans" cxnId="{3F15F1A7-994F-467F-B8B8-ED2CFC897314}">
      <dgm:prSet/>
      <dgm:spPr/>
      <dgm:t>
        <a:bodyPr/>
        <a:lstStyle/>
        <a:p>
          <a:endParaRPr lang="en-US"/>
        </a:p>
      </dgm:t>
    </dgm:pt>
    <dgm:pt modelId="{C57D3167-C7AD-4AFC-AAA4-16890EC02BBF}" type="pres">
      <dgm:prSet presAssocID="{CB1DD562-20D3-4906-B2A7-A36621B89B23}" presName="root" presStyleCnt="0">
        <dgm:presLayoutVars>
          <dgm:dir/>
          <dgm:resizeHandles val="exact"/>
        </dgm:presLayoutVars>
      </dgm:prSet>
      <dgm:spPr/>
    </dgm:pt>
    <dgm:pt modelId="{5E76D8C2-E7BE-440A-8AC8-000DBAB2DD91}" type="pres">
      <dgm:prSet presAssocID="{FBF38805-75C7-4718-A10F-C0AEA8742733}" presName="compNode" presStyleCnt="0"/>
      <dgm:spPr/>
    </dgm:pt>
    <dgm:pt modelId="{0FE54665-304B-4E1D-AEA4-544B1E4A56AA}" type="pres">
      <dgm:prSet presAssocID="{FBF38805-75C7-4718-A10F-C0AEA8742733}" presName="iconBgRect" presStyleLbl="bgShp" presStyleIdx="0" presStyleCnt="4"/>
      <dgm:spPr/>
    </dgm:pt>
    <dgm:pt modelId="{8C3D8F4C-1F4F-41A1-BB9B-DF06E8CD308B}" type="pres">
      <dgm:prSet presAssocID="{FBF38805-75C7-4718-A10F-C0AEA874273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Organ"/>
        </a:ext>
      </dgm:extLst>
    </dgm:pt>
    <dgm:pt modelId="{5EC0CA63-7800-4435-B2CD-07009439F911}" type="pres">
      <dgm:prSet presAssocID="{FBF38805-75C7-4718-A10F-C0AEA8742733}" presName="spaceRect" presStyleCnt="0"/>
      <dgm:spPr/>
    </dgm:pt>
    <dgm:pt modelId="{9E7386E8-DA03-402C-BD5B-BD5C7EC16532}" type="pres">
      <dgm:prSet presAssocID="{FBF38805-75C7-4718-A10F-C0AEA8742733}" presName="textRect" presStyleLbl="revTx" presStyleIdx="0" presStyleCnt="4">
        <dgm:presLayoutVars>
          <dgm:chMax val="1"/>
          <dgm:chPref val="1"/>
        </dgm:presLayoutVars>
      </dgm:prSet>
      <dgm:spPr/>
    </dgm:pt>
    <dgm:pt modelId="{771EA06B-CC12-46A1-9979-8E3A82FC1565}" type="pres">
      <dgm:prSet presAssocID="{F3EEB0B6-F9F6-4E54-8E40-B51EB1CEAF04}" presName="sibTrans" presStyleCnt="0"/>
      <dgm:spPr/>
    </dgm:pt>
    <dgm:pt modelId="{0DDF79F3-08EC-4A75-9DF3-9706E1BE046E}" type="pres">
      <dgm:prSet presAssocID="{200C1463-3ADC-4A85-8A6D-C8CEE7F73E3E}" presName="compNode" presStyleCnt="0"/>
      <dgm:spPr/>
    </dgm:pt>
    <dgm:pt modelId="{117FB4F2-B18F-4DFC-98B9-A1BFF05C110F}" type="pres">
      <dgm:prSet presAssocID="{200C1463-3ADC-4A85-8A6D-C8CEE7F73E3E}" presName="iconBgRect" presStyleLbl="bgShp" presStyleIdx="1" presStyleCnt="4"/>
      <dgm:spPr/>
    </dgm:pt>
    <dgm:pt modelId="{A8C13EB3-90F5-4D2E-A706-CBBB7D778F0A}" type="pres">
      <dgm:prSet presAssocID="{200C1463-3ADC-4A85-8A6D-C8CEE7F73E3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Пульсация сердца"/>
        </a:ext>
      </dgm:extLst>
    </dgm:pt>
    <dgm:pt modelId="{D8A454B4-6090-46D2-BDA5-E722DD432562}" type="pres">
      <dgm:prSet presAssocID="{200C1463-3ADC-4A85-8A6D-C8CEE7F73E3E}" presName="spaceRect" presStyleCnt="0"/>
      <dgm:spPr/>
    </dgm:pt>
    <dgm:pt modelId="{76B5B769-E9D2-47D8-A06E-2DA9F58700EF}" type="pres">
      <dgm:prSet presAssocID="{200C1463-3ADC-4A85-8A6D-C8CEE7F73E3E}" presName="textRect" presStyleLbl="revTx" presStyleIdx="1" presStyleCnt="4">
        <dgm:presLayoutVars>
          <dgm:chMax val="1"/>
          <dgm:chPref val="1"/>
        </dgm:presLayoutVars>
      </dgm:prSet>
      <dgm:spPr/>
    </dgm:pt>
    <dgm:pt modelId="{43C64EA4-C865-46D5-A6CE-3935CC3F640F}" type="pres">
      <dgm:prSet presAssocID="{3CF6E56D-249A-45B2-9544-EDB4C636CF2C}" presName="sibTrans" presStyleCnt="0"/>
      <dgm:spPr/>
    </dgm:pt>
    <dgm:pt modelId="{280917B4-C469-4474-967C-8B1196606717}" type="pres">
      <dgm:prSet presAssocID="{50899358-CA51-4195-97A1-38B9B3486C9F}" presName="compNode" presStyleCnt="0"/>
      <dgm:spPr/>
    </dgm:pt>
    <dgm:pt modelId="{08BBE90F-2E9A-440B-AA9C-E42D54AFE7A4}" type="pres">
      <dgm:prSet presAssocID="{50899358-CA51-4195-97A1-38B9B3486C9F}" presName="iconBgRect" presStyleLbl="bgShp" presStyleIdx="2" presStyleCnt="4"/>
      <dgm:spPr/>
    </dgm:pt>
    <dgm:pt modelId="{6FA955AC-94EC-4A48-9219-80E8B6B9A2B3}" type="pres">
      <dgm:prSet presAssocID="{50899358-CA51-4195-97A1-38B9B3486C9F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rt with Pulse"/>
        </a:ext>
      </dgm:extLst>
    </dgm:pt>
    <dgm:pt modelId="{66667CB1-63BB-47E8-A8A6-941CB7067322}" type="pres">
      <dgm:prSet presAssocID="{50899358-CA51-4195-97A1-38B9B3486C9F}" presName="spaceRect" presStyleCnt="0"/>
      <dgm:spPr/>
    </dgm:pt>
    <dgm:pt modelId="{292A923E-1D57-4BC9-9953-E97F3C87A696}" type="pres">
      <dgm:prSet presAssocID="{50899358-CA51-4195-97A1-38B9B3486C9F}" presName="textRect" presStyleLbl="revTx" presStyleIdx="2" presStyleCnt="4">
        <dgm:presLayoutVars>
          <dgm:chMax val="1"/>
          <dgm:chPref val="1"/>
        </dgm:presLayoutVars>
      </dgm:prSet>
      <dgm:spPr/>
    </dgm:pt>
    <dgm:pt modelId="{B71236E1-279A-4C12-AC98-4348DAD812AC}" type="pres">
      <dgm:prSet presAssocID="{D73CC5B7-5DAC-4CBF-9285-66F08B98CD66}" presName="sibTrans" presStyleCnt="0"/>
      <dgm:spPr/>
    </dgm:pt>
    <dgm:pt modelId="{6BF30B9C-D9C7-444A-ABCB-B455F517F1FF}" type="pres">
      <dgm:prSet presAssocID="{E9D39E48-1CB8-4E60-A13B-5DB9F4A2CBBF}" presName="compNode" presStyleCnt="0"/>
      <dgm:spPr/>
    </dgm:pt>
    <dgm:pt modelId="{2D9939CF-C6D9-48B3-8BA9-25E84025BF19}" type="pres">
      <dgm:prSet presAssocID="{E9D39E48-1CB8-4E60-A13B-5DB9F4A2CBBF}" presName="iconBgRect" presStyleLbl="bgShp" presStyleIdx="3" presStyleCnt="4"/>
      <dgm:spPr/>
    </dgm:pt>
    <dgm:pt modelId="{104251E2-CCFB-441D-AD92-C9FC2C8993C7}" type="pres">
      <dgm:prSet presAssocID="{E9D39E48-1CB8-4E60-A13B-5DB9F4A2CBB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Легкие"/>
        </a:ext>
      </dgm:extLst>
    </dgm:pt>
    <dgm:pt modelId="{C4D7DD39-2A51-4672-9AF6-B527812B78E7}" type="pres">
      <dgm:prSet presAssocID="{E9D39E48-1CB8-4E60-A13B-5DB9F4A2CBBF}" presName="spaceRect" presStyleCnt="0"/>
      <dgm:spPr/>
    </dgm:pt>
    <dgm:pt modelId="{46CD37A3-1B0C-4570-A843-1E31566CA0A0}" type="pres">
      <dgm:prSet presAssocID="{E9D39E48-1CB8-4E60-A13B-5DB9F4A2CBB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B20BD51A-95F9-44E0-A067-D3D55BB1C3E2}" type="presOf" srcId="{CB1DD562-20D3-4906-B2A7-A36621B89B23}" destId="{C57D3167-C7AD-4AFC-AAA4-16890EC02BBF}" srcOrd="0" destOrd="0" presId="urn:microsoft.com/office/officeart/2018/5/layout/IconCircleLabelList"/>
    <dgm:cxn modelId="{3BA57E23-3C2A-4EEE-8D11-87DBB26D0812}" type="presOf" srcId="{50899358-CA51-4195-97A1-38B9B3486C9F}" destId="{292A923E-1D57-4BC9-9953-E97F3C87A696}" srcOrd="0" destOrd="0" presId="urn:microsoft.com/office/officeart/2018/5/layout/IconCircleLabelList"/>
    <dgm:cxn modelId="{64179324-5673-48D2-AEE1-AA47BA435FF1}" type="presOf" srcId="{200C1463-3ADC-4A85-8A6D-C8CEE7F73E3E}" destId="{76B5B769-E9D2-47D8-A06E-2DA9F58700EF}" srcOrd="0" destOrd="0" presId="urn:microsoft.com/office/officeart/2018/5/layout/IconCircleLabelList"/>
    <dgm:cxn modelId="{4A17D037-0F9B-4B82-B669-B180677ECEC0}" type="presOf" srcId="{FBF38805-75C7-4718-A10F-C0AEA8742733}" destId="{9E7386E8-DA03-402C-BD5B-BD5C7EC16532}" srcOrd="0" destOrd="0" presId="urn:microsoft.com/office/officeart/2018/5/layout/IconCircleLabelList"/>
    <dgm:cxn modelId="{AE4C0071-B11E-47C3-8C0B-3299CFEC7FA0}" type="presOf" srcId="{E9D39E48-1CB8-4E60-A13B-5DB9F4A2CBBF}" destId="{46CD37A3-1B0C-4570-A843-1E31566CA0A0}" srcOrd="0" destOrd="0" presId="urn:microsoft.com/office/officeart/2018/5/layout/IconCircleLabelList"/>
    <dgm:cxn modelId="{92C1A291-3C90-408A-B380-ED00A4CF355D}" srcId="{CB1DD562-20D3-4906-B2A7-A36621B89B23}" destId="{200C1463-3ADC-4A85-8A6D-C8CEE7F73E3E}" srcOrd="1" destOrd="0" parTransId="{6A510795-2F9A-4304-A12B-1742907F0A97}" sibTransId="{3CF6E56D-249A-45B2-9544-EDB4C636CF2C}"/>
    <dgm:cxn modelId="{3F15F1A7-994F-467F-B8B8-ED2CFC897314}" srcId="{CB1DD562-20D3-4906-B2A7-A36621B89B23}" destId="{E9D39E48-1CB8-4E60-A13B-5DB9F4A2CBBF}" srcOrd="3" destOrd="0" parTransId="{4A82BD70-07C6-4760-ADA6-4678E541B4F6}" sibTransId="{4F289EDB-95E8-4B64-A4B2-44CA13A70E0D}"/>
    <dgm:cxn modelId="{008BADC8-852E-49A6-B15E-D3281F218220}" srcId="{CB1DD562-20D3-4906-B2A7-A36621B89B23}" destId="{50899358-CA51-4195-97A1-38B9B3486C9F}" srcOrd="2" destOrd="0" parTransId="{129AED27-7D0E-46C8-9508-8447912248A5}" sibTransId="{D73CC5B7-5DAC-4CBF-9285-66F08B98CD66}"/>
    <dgm:cxn modelId="{794B78DB-0F9D-4E56-A992-52B4CD0BE792}" srcId="{CB1DD562-20D3-4906-B2A7-A36621B89B23}" destId="{FBF38805-75C7-4718-A10F-C0AEA8742733}" srcOrd="0" destOrd="0" parTransId="{CC1AE74B-BAB8-451A-98E8-A7594A8BE94A}" sibTransId="{F3EEB0B6-F9F6-4E54-8E40-B51EB1CEAF04}"/>
    <dgm:cxn modelId="{271FA131-28D8-4CCB-BFC9-4E9EC07689D4}" type="presParOf" srcId="{C57D3167-C7AD-4AFC-AAA4-16890EC02BBF}" destId="{5E76D8C2-E7BE-440A-8AC8-000DBAB2DD91}" srcOrd="0" destOrd="0" presId="urn:microsoft.com/office/officeart/2018/5/layout/IconCircleLabelList"/>
    <dgm:cxn modelId="{9AB0A3FA-1859-465B-AF52-F795605A5B26}" type="presParOf" srcId="{5E76D8C2-E7BE-440A-8AC8-000DBAB2DD91}" destId="{0FE54665-304B-4E1D-AEA4-544B1E4A56AA}" srcOrd="0" destOrd="0" presId="urn:microsoft.com/office/officeart/2018/5/layout/IconCircleLabelList"/>
    <dgm:cxn modelId="{73E4C4EE-316C-4063-A04F-45F982EEE8C1}" type="presParOf" srcId="{5E76D8C2-E7BE-440A-8AC8-000DBAB2DD91}" destId="{8C3D8F4C-1F4F-41A1-BB9B-DF06E8CD308B}" srcOrd="1" destOrd="0" presId="urn:microsoft.com/office/officeart/2018/5/layout/IconCircleLabelList"/>
    <dgm:cxn modelId="{D886C62D-820C-4BEC-B603-747E0257172F}" type="presParOf" srcId="{5E76D8C2-E7BE-440A-8AC8-000DBAB2DD91}" destId="{5EC0CA63-7800-4435-B2CD-07009439F911}" srcOrd="2" destOrd="0" presId="urn:microsoft.com/office/officeart/2018/5/layout/IconCircleLabelList"/>
    <dgm:cxn modelId="{374D6FC7-3B46-4CBB-AAB0-FBB0BB356B42}" type="presParOf" srcId="{5E76D8C2-E7BE-440A-8AC8-000DBAB2DD91}" destId="{9E7386E8-DA03-402C-BD5B-BD5C7EC16532}" srcOrd="3" destOrd="0" presId="urn:microsoft.com/office/officeart/2018/5/layout/IconCircleLabelList"/>
    <dgm:cxn modelId="{2A41E3E5-0C3D-437D-A597-178B63047D32}" type="presParOf" srcId="{C57D3167-C7AD-4AFC-AAA4-16890EC02BBF}" destId="{771EA06B-CC12-46A1-9979-8E3A82FC1565}" srcOrd="1" destOrd="0" presId="urn:microsoft.com/office/officeart/2018/5/layout/IconCircleLabelList"/>
    <dgm:cxn modelId="{E8CE04F2-8CC3-4C5D-AEDD-2A2E84B4AE31}" type="presParOf" srcId="{C57D3167-C7AD-4AFC-AAA4-16890EC02BBF}" destId="{0DDF79F3-08EC-4A75-9DF3-9706E1BE046E}" srcOrd="2" destOrd="0" presId="urn:microsoft.com/office/officeart/2018/5/layout/IconCircleLabelList"/>
    <dgm:cxn modelId="{C3F1881B-4215-4FF1-8DA6-C6D08773A5F3}" type="presParOf" srcId="{0DDF79F3-08EC-4A75-9DF3-9706E1BE046E}" destId="{117FB4F2-B18F-4DFC-98B9-A1BFF05C110F}" srcOrd="0" destOrd="0" presId="urn:microsoft.com/office/officeart/2018/5/layout/IconCircleLabelList"/>
    <dgm:cxn modelId="{C793FD4B-7F1D-4B44-B283-36C4C57D7933}" type="presParOf" srcId="{0DDF79F3-08EC-4A75-9DF3-9706E1BE046E}" destId="{A8C13EB3-90F5-4D2E-A706-CBBB7D778F0A}" srcOrd="1" destOrd="0" presId="urn:microsoft.com/office/officeart/2018/5/layout/IconCircleLabelList"/>
    <dgm:cxn modelId="{33B637E5-AF7C-4AD8-810B-EC682ED55F02}" type="presParOf" srcId="{0DDF79F3-08EC-4A75-9DF3-9706E1BE046E}" destId="{D8A454B4-6090-46D2-BDA5-E722DD432562}" srcOrd="2" destOrd="0" presId="urn:microsoft.com/office/officeart/2018/5/layout/IconCircleLabelList"/>
    <dgm:cxn modelId="{08ACC421-9FCB-45BB-B3EE-6FBC0807792F}" type="presParOf" srcId="{0DDF79F3-08EC-4A75-9DF3-9706E1BE046E}" destId="{76B5B769-E9D2-47D8-A06E-2DA9F58700EF}" srcOrd="3" destOrd="0" presId="urn:microsoft.com/office/officeart/2018/5/layout/IconCircleLabelList"/>
    <dgm:cxn modelId="{BC9554B9-B3A0-4A46-8552-3D788F99CA3B}" type="presParOf" srcId="{C57D3167-C7AD-4AFC-AAA4-16890EC02BBF}" destId="{43C64EA4-C865-46D5-A6CE-3935CC3F640F}" srcOrd="3" destOrd="0" presId="urn:microsoft.com/office/officeart/2018/5/layout/IconCircleLabelList"/>
    <dgm:cxn modelId="{E47C496E-0318-445A-9406-4799506BA439}" type="presParOf" srcId="{C57D3167-C7AD-4AFC-AAA4-16890EC02BBF}" destId="{280917B4-C469-4474-967C-8B1196606717}" srcOrd="4" destOrd="0" presId="urn:microsoft.com/office/officeart/2018/5/layout/IconCircleLabelList"/>
    <dgm:cxn modelId="{71DF83CA-CABA-41EA-A2E3-1E65AC7DFB31}" type="presParOf" srcId="{280917B4-C469-4474-967C-8B1196606717}" destId="{08BBE90F-2E9A-440B-AA9C-E42D54AFE7A4}" srcOrd="0" destOrd="0" presId="urn:microsoft.com/office/officeart/2018/5/layout/IconCircleLabelList"/>
    <dgm:cxn modelId="{CEAB2300-5420-459D-91D3-778E632B31D0}" type="presParOf" srcId="{280917B4-C469-4474-967C-8B1196606717}" destId="{6FA955AC-94EC-4A48-9219-80E8B6B9A2B3}" srcOrd="1" destOrd="0" presId="urn:microsoft.com/office/officeart/2018/5/layout/IconCircleLabelList"/>
    <dgm:cxn modelId="{C69DC6D9-DEE2-497A-8253-2670517684A8}" type="presParOf" srcId="{280917B4-C469-4474-967C-8B1196606717}" destId="{66667CB1-63BB-47E8-A8A6-941CB7067322}" srcOrd="2" destOrd="0" presId="urn:microsoft.com/office/officeart/2018/5/layout/IconCircleLabelList"/>
    <dgm:cxn modelId="{7E13DBFF-8E4D-4F21-A31C-D737D6129CB8}" type="presParOf" srcId="{280917B4-C469-4474-967C-8B1196606717}" destId="{292A923E-1D57-4BC9-9953-E97F3C87A696}" srcOrd="3" destOrd="0" presId="urn:microsoft.com/office/officeart/2018/5/layout/IconCircleLabelList"/>
    <dgm:cxn modelId="{00669398-1A2D-4D1C-ADB8-4A8EB3C816C2}" type="presParOf" srcId="{C57D3167-C7AD-4AFC-AAA4-16890EC02BBF}" destId="{B71236E1-279A-4C12-AC98-4348DAD812AC}" srcOrd="5" destOrd="0" presId="urn:microsoft.com/office/officeart/2018/5/layout/IconCircleLabelList"/>
    <dgm:cxn modelId="{6341B39E-28D1-437D-94B1-6A8078B50DB4}" type="presParOf" srcId="{C57D3167-C7AD-4AFC-AAA4-16890EC02BBF}" destId="{6BF30B9C-D9C7-444A-ABCB-B455F517F1FF}" srcOrd="6" destOrd="0" presId="urn:microsoft.com/office/officeart/2018/5/layout/IconCircleLabelList"/>
    <dgm:cxn modelId="{35BB58FA-AC52-49BA-9975-1D5124634926}" type="presParOf" srcId="{6BF30B9C-D9C7-444A-ABCB-B455F517F1FF}" destId="{2D9939CF-C6D9-48B3-8BA9-25E84025BF19}" srcOrd="0" destOrd="0" presId="urn:microsoft.com/office/officeart/2018/5/layout/IconCircleLabelList"/>
    <dgm:cxn modelId="{3C2ABFC1-11ED-40D1-9E93-91AE62E5DA70}" type="presParOf" srcId="{6BF30B9C-D9C7-444A-ABCB-B455F517F1FF}" destId="{104251E2-CCFB-441D-AD92-C9FC2C8993C7}" srcOrd="1" destOrd="0" presId="urn:microsoft.com/office/officeart/2018/5/layout/IconCircleLabelList"/>
    <dgm:cxn modelId="{1B2D7616-EF0E-4367-8EDF-F83EB57F484E}" type="presParOf" srcId="{6BF30B9C-D9C7-444A-ABCB-B455F517F1FF}" destId="{C4D7DD39-2A51-4672-9AF6-B527812B78E7}" srcOrd="2" destOrd="0" presId="urn:microsoft.com/office/officeart/2018/5/layout/IconCircleLabelList"/>
    <dgm:cxn modelId="{1BC41147-4D40-4E55-BC14-93FCD8F77A39}" type="presParOf" srcId="{6BF30B9C-D9C7-444A-ABCB-B455F517F1FF}" destId="{46CD37A3-1B0C-4570-A843-1E31566CA0A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6E53C6-D8B9-44E9-B85E-63E47F382D35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E4D6EF-E16B-4F42-95DF-C3CDAACCD017}">
      <dgm:prSet/>
      <dgm:spPr/>
      <dgm:t>
        <a:bodyPr/>
        <a:lstStyle/>
        <a:p>
          <a:r>
            <a:rPr lang="ru-RU"/>
            <a:t>Повышенное артериальное давление.</a:t>
          </a:r>
          <a:endParaRPr lang="en-US"/>
        </a:p>
      </dgm:t>
    </dgm:pt>
    <dgm:pt modelId="{CEBBE688-664E-4CF3-AC76-1EDB29704ABD}" type="parTrans" cxnId="{F9784ABC-214F-4F65-BEAE-7601274A6002}">
      <dgm:prSet/>
      <dgm:spPr/>
      <dgm:t>
        <a:bodyPr/>
        <a:lstStyle/>
        <a:p>
          <a:endParaRPr lang="en-US"/>
        </a:p>
      </dgm:t>
    </dgm:pt>
    <dgm:pt modelId="{4C87E1F7-0666-4B6C-9C0A-A357B467BDA9}" type="sibTrans" cxnId="{F9784ABC-214F-4F65-BEAE-7601274A6002}">
      <dgm:prSet/>
      <dgm:spPr/>
      <dgm:t>
        <a:bodyPr/>
        <a:lstStyle/>
        <a:p>
          <a:endParaRPr lang="en-US"/>
        </a:p>
      </dgm:t>
    </dgm:pt>
    <dgm:pt modelId="{11629B86-FAF3-4D6C-8DC5-2C955B6F9C82}">
      <dgm:prSet/>
      <dgm:spPr/>
      <dgm:t>
        <a:bodyPr/>
        <a:lstStyle/>
        <a:p>
          <a:r>
            <a:rPr lang="ru-RU"/>
            <a:t>Ишемическая болезнь сердца и инфаркт миокарда.</a:t>
          </a:r>
          <a:endParaRPr lang="en-US"/>
        </a:p>
      </dgm:t>
    </dgm:pt>
    <dgm:pt modelId="{266DB836-D2CF-4CB1-B4A7-6F8FFE4F8DD2}" type="parTrans" cxnId="{1BC237B7-B89A-4B58-98FA-44E3C97D97CD}">
      <dgm:prSet/>
      <dgm:spPr/>
      <dgm:t>
        <a:bodyPr/>
        <a:lstStyle/>
        <a:p>
          <a:endParaRPr lang="en-US"/>
        </a:p>
      </dgm:t>
    </dgm:pt>
    <dgm:pt modelId="{1B78F6F7-5045-4A87-82EA-2DC88A6949B6}" type="sibTrans" cxnId="{1BC237B7-B89A-4B58-98FA-44E3C97D97CD}">
      <dgm:prSet/>
      <dgm:spPr/>
      <dgm:t>
        <a:bodyPr/>
        <a:lstStyle/>
        <a:p>
          <a:endParaRPr lang="en-US"/>
        </a:p>
      </dgm:t>
    </dgm:pt>
    <dgm:pt modelId="{BC115397-881E-4A71-9AF5-D70AC412A046}">
      <dgm:prSet/>
      <dgm:spPr/>
      <dgm:t>
        <a:bodyPr/>
        <a:lstStyle/>
        <a:p>
          <a:r>
            <a:rPr lang="ru-RU"/>
            <a:t>Пороки клапанов сердца.</a:t>
          </a:r>
          <a:endParaRPr lang="en-US"/>
        </a:p>
      </dgm:t>
    </dgm:pt>
    <dgm:pt modelId="{896A31F7-3D9C-4FB6-9F32-8A6572B194B8}" type="parTrans" cxnId="{C9BD5B56-574B-4C0A-8037-507B4D1B3D69}">
      <dgm:prSet/>
      <dgm:spPr/>
      <dgm:t>
        <a:bodyPr/>
        <a:lstStyle/>
        <a:p>
          <a:endParaRPr lang="en-US"/>
        </a:p>
      </dgm:t>
    </dgm:pt>
    <dgm:pt modelId="{03C9AF33-E70D-4D44-992F-AFAD9C9BDBBD}" type="sibTrans" cxnId="{C9BD5B56-574B-4C0A-8037-507B4D1B3D69}">
      <dgm:prSet/>
      <dgm:spPr/>
      <dgm:t>
        <a:bodyPr/>
        <a:lstStyle/>
        <a:p>
          <a:endParaRPr lang="en-US"/>
        </a:p>
      </dgm:t>
    </dgm:pt>
    <dgm:pt modelId="{A589A369-69A6-4B00-A8DC-DBA2594C4874}">
      <dgm:prSet/>
      <dgm:spPr/>
      <dgm:t>
        <a:bodyPr/>
        <a:lstStyle/>
        <a:p>
          <a:r>
            <a:rPr lang="ru-RU"/>
            <a:t>Сахарный диабет.</a:t>
          </a:r>
          <a:endParaRPr lang="en-US"/>
        </a:p>
      </dgm:t>
    </dgm:pt>
    <dgm:pt modelId="{E2D86A01-83E0-421F-9D19-D53187399A53}" type="parTrans" cxnId="{3B3E94C9-D6FB-4656-9DF6-71290A7BA798}">
      <dgm:prSet/>
      <dgm:spPr/>
      <dgm:t>
        <a:bodyPr/>
        <a:lstStyle/>
        <a:p>
          <a:endParaRPr lang="en-US"/>
        </a:p>
      </dgm:t>
    </dgm:pt>
    <dgm:pt modelId="{84699A98-CCF3-4C8C-BFFA-BA2EE1C63B7E}" type="sibTrans" cxnId="{3B3E94C9-D6FB-4656-9DF6-71290A7BA798}">
      <dgm:prSet/>
      <dgm:spPr/>
      <dgm:t>
        <a:bodyPr/>
        <a:lstStyle/>
        <a:p>
          <a:endParaRPr lang="en-US"/>
        </a:p>
      </dgm:t>
    </dgm:pt>
    <dgm:pt modelId="{DC2DB798-AD12-4499-BE55-7AB903C6402C}">
      <dgm:prSet/>
      <dgm:spPr/>
      <dgm:t>
        <a:bodyPr/>
        <a:lstStyle/>
        <a:p>
          <a:r>
            <a:rPr lang="ru-RU"/>
            <a:t>Чрезмерное употребление алкоголя.</a:t>
          </a:r>
          <a:endParaRPr lang="en-US"/>
        </a:p>
      </dgm:t>
    </dgm:pt>
    <dgm:pt modelId="{6FBB72CC-B365-435C-92CD-C25D6445EA01}" type="parTrans" cxnId="{68CA0E33-FFFA-41B5-A3BC-80431DBE105B}">
      <dgm:prSet/>
      <dgm:spPr/>
      <dgm:t>
        <a:bodyPr/>
        <a:lstStyle/>
        <a:p>
          <a:endParaRPr lang="en-US"/>
        </a:p>
      </dgm:t>
    </dgm:pt>
    <dgm:pt modelId="{F2C6FF95-0704-4AF0-89BF-D4899695EA9E}" type="sibTrans" cxnId="{68CA0E33-FFFA-41B5-A3BC-80431DBE105B}">
      <dgm:prSet/>
      <dgm:spPr/>
      <dgm:t>
        <a:bodyPr/>
        <a:lstStyle/>
        <a:p>
          <a:endParaRPr lang="en-US"/>
        </a:p>
      </dgm:t>
    </dgm:pt>
    <dgm:pt modelId="{552F3DD7-5557-485C-A770-578553218E62}">
      <dgm:prSet/>
      <dgm:spPr/>
      <dgm:t>
        <a:bodyPr/>
        <a:lstStyle/>
        <a:p>
          <a:r>
            <a:rPr lang="ru-RU"/>
            <a:t>Ожирение</a:t>
          </a:r>
          <a:endParaRPr lang="en-US"/>
        </a:p>
      </dgm:t>
    </dgm:pt>
    <dgm:pt modelId="{04562C4E-FB7D-45D7-A0C0-510BC6F730FF}" type="parTrans" cxnId="{8E0EBA8A-1670-4E74-9992-08EF6AD05871}">
      <dgm:prSet/>
      <dgm:spPr/>
      <dgm:t>
        <a:bodyPr/>
        <a:lstStyle/>
        <a:p>
          <a:endParaRPr lang="en-US"/>
        </a:p>
      </dgm:t>
    </dgm:pt>
    <dgm:pt modelId="{93C2921A-7FE6-42E5-A800-F0CDABD8C2F7}" type="sibTrans" cxnId="{8E0EBA8A-1670-4E74-9992-08EF6AD05871}">
      <dgm:prSet/>
      <dgm:spPr/>
      <dgm:t>
        <a:bodyPr/>
        <a:lstStyle/>
        <a:p>
          <a:endParaRPr lang="en-US"/>
        </a:p>
      </dgm:t>
    </dgm:pt>
    <dgm:pt modelId="{2E69A342-B1DA-4C11-9881-2B9A89B01C6D}" type="pres">
      <dgm:prSet presAssocID="{AD6E53C6-D8B9-44E9-B85E-63E47F382D35}" presName="vert0" presStyleCnt="0">
        <dgm:presLayoutVars>
          <dgm:dir/>
          <dgm:animOne val="branch"/>
          <dgm:animLvl val="lvl"/>
        </dgm:presLayoutVars>
      </dgm:prSet>
      <dgm:spPr/>
    </dgm:pt>
    <dgm:pt modelId="{72B72BD4-0D07-42A2-8ABD-475A9AF0B397}" type="pres">
      <dgm:prSet presAssocID="{C0E4D6EF-E16B-4F42-95DF-C3CDAACCD017}" presName="thickLine" presStyleLbl="alignNode1" presStyleIdx="0" presStyleCnt="6"/>
      <dgm:spPr/>
    </dgm:pt>
    <dgm:pt modelId="{2775BFE0-F702-4F1A-8057-F2BB00B91632}" type="pres">
      <dgm:prSet presAssocID="{C0E4D6EF-E16B-4F42-95DF-C3CDAACCD017}" presName="horz1" presStyleCnt="0"/>
      <dgm:spPr/>
    </dgm:pt>
    <dgm:pt modelId="{896F5FD7-7607-41AD-886A-278A08206F6E}" type="pres">
      <dgm:prSet presAssocID="{C0E4D6EF-E16B-4F42-95DF-C3CDAACCD017}" presName="tx1" presStyleLbl="revTx" presStyleIdx="0" presStyleCnt="6"/>
      <dgm:spPr/>
    </dgm:pt>
    <dgm:pt modelId="{43A78B0B-27E7-45EC-AE41-EF2965747888}" type="pres">
      <dgm:prSet presAssocID="{C0E4D6EF-E16B-4F42-95DF-C3CDAACCD017}" presName="vert1" presStyleCnt="0"/>
      <dgm:spPr/>
    </dgm:pt>
    <dgm:pt modelId="{93A553A9-B1A5-4D7E-A858-51263BBA5673}" type="pres">
      <dgm:prSet presAssocID="{11629B86-FAF3-4D6C-8DC5-2C955B6F9C82}" presName="thickLine" presStyleLbl="alignNode1" presStyleIdx="1" presStyleCnt="6"/>
      <dgm:spPr/>
    </dgm:pt>
    <dgm:pt modelId="{B1E4BA13-265A-4392-AD9F-4222973D2186}" type="pres">
      <dgm:prSet presAssocID="{11629B86-FAF3-4D6C-8DC5-2C955B6F9C82}" presName="horz1" presStyleCnt="0"/>
      <dgm:spPr/>
    </dgm:pt>
    <dgm:pt modelId="{3C18CA71-5268-4E00-BFDB-7CB348110B9F}" type="pres">
      <dgm:prSet presAssocID="{11629B86-FAF3-4D6C-8DC5-2C955B6F9C82}" presName="tx1" presStyleLbl="revTx" presStyleIdx="1" presStyleCnt="6"/>
      <dgm:spPr/>
    </dgm:pt>
    <dgm:pt modelId="{638ADFD4-A51C-49DB-98EB-77B36C07E313}" type="pres">
      <dgm:prSet presAssocID="{11629B86-FAF3-4D6C-8DC5-2C955B6F9C82}" presName="vert1" presStyleCnt="0"/>
      <dgm:spPr/>
    </dgm:pt>
    <dgm:pt modelId="{6A87ED25-3023-4E5B-943C-5C99EDC34EA6}" type="pres">
      <dgm:prSet presAssocID="{BC115397-881E-4A71-9AF5-D70AC412A046}" presName="thickLine" presStyleLbl="alignNode1" presStyleIdx="2" presStyleCnt="6"/>
      <dgm:spPr/>
    </dgm:pt>
    <dgm:pt modelId="{9ADCBA67-86B8-4516-9117-0858EAAE2C42}" type="pres">
      <dgm:prSet presAssocID="{BC115397-881E-4A71-9AF5-D70AC412A046}" presName="horz1" presStyleCnt="0"/>
      <dgm:spPr/>
    </dgm:pt>
    <dgm:pt modelId="{7528E7EF-D046-4D96-8722-8AA8D2500236}" type="pres">
      <dgm:prSet presAssocID="{BC115397-881E-4A71-9AF5-D70AC412A046}" presName="tx1" presStyleLbl="revTx" presStyleIdx="2" presStyleCnt="6"/>
      <dgm:spPr/>
    </dgm:pt>
    <dgm:pt modelId="{D894A472-849B-4F54-8CA7-FF38BF5E71F5}" type="pres">
      <dgm:prSet presAssocID="{BC115397-881E-4A71-9AF5-D70AC412A046}" presName="vert1" presStyleCnt="0"/>
      <dgm:spPr/>
    </dgm:pt>
    <dgm:pt modelId="{0219B552-21A0-4519-84C3-6B965CC9D3AD}" type="pres">
      <dgm:prSet presAssocID="{A589A369-69A6-4B00-A8DC-DBA2594C4874}" presName="thickLine" presStyleLbl="alignNode1" presStyleIdx="3" presStyleCnt="6"/>
      <dgm:spPr/>
    </dgm:pt>
    <dgm:pt modelId="{40A646EF-953D-41A9-AAF1-A3B95A089A00}" type="pres">
      <dgm:prSet presAssocID="{A589A369-69A6-4B00-A8DC-DBA2594C4874}" presName="horz1" presStyleCnt="0"/>
      <dgm:spPr/>
    </dgm:pt>
    <dgm:pt modelId="{BF45D728-6C90-49EB-87A3-96B468EF1DA6}" type="pres">
      <dgm:prSet presAssocID="{A589A369-69A6-4B00-A8DC-DBA2594C4874}" presName="tx1" presStyleLbl="revTx" presStyleIdx="3" presStyleCnt="6"/>
      <dgm:spPr/>
    </dgm:pt>
    <dgm:pt modelId="{A5A7C2EA-34C1-4026-AF07-434BC3F4DA5F}" type="pres">
      <dgm:prSet presAssocID="{A589A369-69A6-4B00-A8DC-DBA2594C4874}" presName="vert1" presStyleCnt="0"/>
      <dgm:spPr/>
    </dgm:pt>
    <dgm:pt modelId="{075CBE3F-6E0D-45F2-8B8B-80B63C1B3088}" type="pres">
      <dgm:prSet presAssocID="{DC2DB798-AD12-4499-BE55-7AB903C6402C}" presName="thickLine" presStyleLbl="alignNode1" presStyleIdx="4" presStyleCnt="6"/>
      <dgm:spPr/>
    </dgm:pt>
    <dgm:pt modelId="{568BD90D-5728-4F56-9077-34020DD98129}" type="pres">
      <dgm:prSet presAssocID="{DC2DB798-AD12-4499-BE55-7AB903C6402C}" presName="horz1" presStyleCnt="0"/>
      <dgm:spPr/>
    </dgm:pt>
    <dgm:pt modelId="{60B86700-6D9C-4F1A-8A6E-A291437E626A}" type="pres">
      <dgm:prSet presAssocID="{DC2DB798-AD12-4499-BE55-7AB903C6402C}" presName="tx1" presStyleLbl="revTx" presStyleIdx="4" presStyleCnt="6"/>
      <dgm:spPr/>
    </dgm:pt>
    <dgm:pt modelId="{ACB4D51C-F5C4-446C-8EE2-A703A16801E1}" type="pres">
      <dgm:prSet presAssocID="{DC2DB798-AD12-4499-BE55-7AB903C6402C}" presName="vert1" presStyleCnt="0"/>
      <dgm:spPr/>
    </dgm:pt>
    <dgm:pt modelId="{856FA32D-8E4B-4D63-84BC-F331E6EBB388}" type="pres">
      <dgm:prSet presAssocID="{552F3DD7-5557-485C-A770-578553218E62}" presName="thickLine" presStyleLbl="alignNode1" presStyleIdx="5" presStyleCnt="6"/>
      <dgm:spPr/>
    </dgm:pt>
    <dgm:pt modelId="{201DE600-874F-4002-B9C4-A23F71582B19}" type="pres">
      <dgm:prSet presAssocID="{552F3DD7-5557-485C-A770-578553218E62}" presName="horz1" presStyleCnt="0"/>
      <dgm:spPr/>
    </dgm:pt>
    <dgm:pt modelId="{7034A9F1-98A1-4DF6-ACE8-47D026A84A56}" type="pres">
      <dgm:prSet presAssocID="{552F3DD7-5557-485C-A770-578553218E62}" presName="tx1" presStyleLbl="revTx" presStyleIdx="5" presStyleCnt="6"/>
      <dgm:spPr/>
    </dgm:pt>
    <dgm:pt modelId="{B54ED662-468D-4922-B325-1BF79549EAE2}" type="pres">
      <dgm:prSet presAssocID="{552F3DD7-5557-485C-A770-578553218E62}" presName="vert1" presStyleCnt="0"/>
      <dgm:spPr/>
    </dgm:pt>
  </dgm:ptLst>
  <dgm:cxnLst>
    <dgm:cxn modelId="{BFB7AE22-1167-49FC-8618-AABCE0486697}" type="presOf" srcId="{552F3DD7-5557-485C-A770-578553218E62}" destId="{7034A9F1-98A1-4DF6-ACE8-47D026A84A56}" srcOrd="0" destOrd="0" presId="urn:microsoft.com/office/officeart/2008/layout/LinedList"/>
    <dgm:cxn modelId="{68CA0E33-FFFA-41B5-A3BC-80431DBE105B}" srcId="{AD6E53C6-D8B9-44E9-B85E-63E47F382D35}" destId="{DC2DB798-AD12-4499-BE55-7AB903C6402C}" srcOrd="4" destOrd="0" parTransId="{6FBB72CC-B365-435C-92CD-C25D6445EA01}" sibTransId="{F2C6FF95-0704-4AF0-89BF-D4899695EA9E}"/>
    <dgm:cxn modelId="{74277364-B4F0-4806-9EB7-45DB7199762B}" type="presOf" srcId="{11629B86-FAF3-4D6C-8DC5-2C955B6F9C82}" destId="{3C18CA71-5268-4E00-BFDB-7CB348110B9F}" srcOrd="0" destOrd="0" presId="urn:microsoft.com/office/officeart/2008/layout/LinedList"/>
    <dgm:cxn modelId="{C9BD5B56-574B-4C0A-8037-507B4D1B3D69}" srcId="{AD6E53C6-D8B9-44E9-B85E-63E47F382D35}" destId="{BC115397-881E-4A71-9AF5-D70AC412A046}" srcOrd="2" destOrd="0" parTransId="{896A31F7-3D9C-4FB6-9F32-8A6572B194B8}" sibTransId="{03C9AF33-E70D-4D44-992F-AFAD9C9BDBBD}"/>
    <dgm:cxn modelId="{8E0EBA8A-1670-4E74-9992-08EF6AD05871}" srcId="{AD6E53C6-D8B9-44E9-B85E-63E47F382D35}" destId="{552F3DD7-5557-485C-A770-578553218E62}" srcOrd="5" destOrd="0" parTransId="{04562C4E-FB7D-45D7-A0C0-510BC6F730FF}" sibTransId="{93C2921A-7FE6-42E5-A800-F0CDABD8C2F7}"/>
    <dgm:cxn modelId="{7D7B0897-4988-4896-ACD0-05AEA4908674}" type="presOf" srcId="{DC2DB798-AD12-4499-BE55-7AB903C6402C}" destId="{60B86700-6D9C-4F1A-8A6E-A291437E626A}" srcOrd="0" destOrd="0" presId="urn:microsoft.com/office/officeart/2008/layout/LinedList"/>
    <dgm:cxn modelId="{EA737197-74F9-4D12-B87D-A3BB4FF47E3D}" type="presOf" srcId="{BC115397-881E-4A71-9AF5-D70AC412A046}" destId="{7528E7EF-D046-4D96-8722-8AA8D2500236}" srcOrd="0" destOrd="0" presId="urn:microsoft.com/office/officeart/2008/layout/LinedList"/>
    <dgm:cxn modelId="{1BC237B7-B89A-4B58-98FA-44E3C97D97CD}" srcId="{AD6E53C6-D8B9-44E9-B85E-63E47F382D35}" destId="{11629B86-FAF3-4D6C-8DC5-2C955B6F9C82}" srcOrd="1" destOrd="0" parTransId="{266DB836-D2CF-4CB1-B4A7-6F8FFE4F8DD2}" sibTransId="{1B78F6F7-5045-4A87-82EA-2DC88A6949B6}"/>
    <dgm:cxn modelId="{F9784ABC-214F-4F65-BEAE-7601274A6002}" srcId="{AD6E53C6-D8B9-44E9-B85E-63E47F382D35}" destId="{C0E4D6EF-E16B-4F42-95DF-C3CDAACCD017}" srcOrd="0" destOrd="0" parTransId="{CEBBE688-664E-4CF3-AC76-1EDB29704ABD}" sibTransId="{4C87E1F7-0666-4B6C-9C0A-A357B467BDA9}"/>
    <dgm:cxn modelId="{3B3E94C9-D6FB-4656-9DF6-71290A7BA798}" srcId="{AD6E53C6-D8B9-44E9-B85E-63E47F382D35}" destId="{A589A369-69A6-4B00-A8DC-DBA2594C4874}" srcOrd="3" destOrd="0" parTransId="{E2D86A01-83E0-421F-9D19-D53187399A53}" sibTransId="{84699A98-CCF3-4C8C-BFFA-BA2EE1C63B7E}"/>
    <dgm:cxn modelId="{4646BED8-FE4F-4244-8EF4-80D4C80B6197}" type="presOf" srcId="{AD6E53C6-D8B9-44E9-B85E-63E47F382D35}" destId="{2E69A342-B1DA-4C11-9881-2B9A89B01C6D}" srcOrd="0" destOrd="0" presId="urn:microsoft.com/office/officeart/2008/layout/LinedList"/>
    <dgm:cxn modelId="{51331DE8-8EC2-43DB-978B-0BC6F882E721}" type="presOf" srcId="{C0E4D6EF-E16B-4F42-95DF-C3CDAACCD017}" destId="{896F5FD7-7607-41AD-886A-278A08206F6E}" srcOrd="0" destOrd="0" presId="urn:microsoft.com/office/officeart/2008/layout/LinedList"/>
    <dgm:cxn modelId="{29244CEB-DB98-480A-9A9A-DF23AA552870}" type="presOf" srcId="{A589A369-69A6-4B00-A8DC-DBA2594C4874}" destId="{BF45D728-6C90-49EB-87A3-96B468EF1DA6}" srcOrd="0" destOrd="0" presId="urn:microsoft.com/office/officeart/2008/layout/LinedList"/>
    <dgm:cxn modelId="{E24BDE24-3316-4F77-8897-17D2B43DB6EE}" type="presParOf" srcId="{2E69A342-B1DA-4C11-9881-2B9A89B01C6D}" destId="{72B72BD4-0D07-42A2-8ABD-475A9AF0B397}" srcOrd="0" destOrd="0" presId="urn:microsoft.com/office/officeart/2008/layout/LinedList"/>
    <dgm:cxn modelId="{CC3ED62B-1FC1-4C0B-BA96-D4D5081590A5}" type="presParOf" srcId="{2E69A342-B1DA-4C11-9881-2B9A89B01C6D}" destId="{2775BFE0-F702-4F1A-8057-F2BB00B91632}" srcOrd="1" destOrd="0" presId="urn:microsoft.com/office/officeart/2008/layout/LinedList"/>
    <dgm:cxn modelId="{A72C8A5D-D863-43B4-84A1-542783AA4007}" type="presParOf" srcId="{2775BFE0-F702-4F1A-8057-F2BB00B91632}" destId="{896F5FD7-7607-41AD-886A-278A08206F6E}" srcOrd="0" destOrd="0" presId="urn:microsoft.com/office/officeart/2008/layout/LinedList"/>
    <dgm:cxn modelId="{05FDA641-5B6E-4000-8C49-8D44CC179F37}" type="presParOf" srcId="{2775BFE0-F702-4F1A-8057-F2BB00B91632}" destId="{43A78B0B-27E7-45EC-AE41-EF2965747888}" srcOrd="1" destOrd="0" presId="urn:microsoft.com/office/officeart/2008/layout/LinedList"/>
    <dgm:cxn modelId="{C91C1533-539F-4527-9B26-1A541C19EB0B}" type="presParOf" srcId="{2E69A342-B1DA-4C11-9881-2B9A89B01C6D}" destId="{93A553A9-B1A5-4D7E-A858-51263BBA5673}" srcOrd="2" destOrd="0" presId="urn:microsoft.com/office/officeart/2008/layout/LinedList"/>
    <dgm:cxn modelId="{DC993CCF-3376-4579-8F0C-723125B7CB39}" type="presParOf" srcId="{2E69A342-B1DA-4C11-9881-2B9A89B01C6D}" destId="{B1E4BA13-265A-4392-AD9F-4222973D2186}" srcOrd="3" destOrd="0" presId="urn:microsoft.com/office/officeart/2008/layout/LinedList"/>
    <dgm:cxn modelId="{9C66CF67-8F2E-40B1-827D-442CFB9B2ACE}" type="presParOf" srcId="{B1E4BA13-265A-4392-AD9F-4222973D2186}" destId="{3C18CA71-5268-4E00-BFDB-7CB348110B9F}" srcOrd="0" destOrd="0" presId="urn:microsoft.com/office/officeart/2008/layout/LinedList"/>
    <dgm:cxn modelId="{8F02D007-E46B-41B4-B89B-7F1DCF27D366}" type="presParOf" srcId="{B1E4BA13-265A-4392-AD9F-4222973D2186}" destId="{638ADFD4-A51C-49DB-98EB-77B36C07E313}" srcOrd="1" destOrd="0" presId="urn:microsoft.com/office/officeart/2008/layout/LinedList"/>
    <dgm:cxn modelId="{77CC075C-4F8F-4CFB-A053-76680CA17B65}" type="presParOf" srcId="{2E69A342-B1DA-4C11-9881-2B9A89B01C6D}" destId="{6A87ED25-3023-4E5B-943C-5C99EDC34EA6}" srcOrd="4" destOrd="0" presId="urn:microsoft.com/office/officeart/2008/layout/LinedList"/>
    <dgm:cxn modelId="{12A8479D-364E-4389-84F3-F94185696D3C}" type="presParOf" srcId="{2E69A342-B1DA-4C11-9881-2B9A89B01C6D}" destId="{9ADCBA67-86B8-4516-9117-0858EAAE2C42}" srcOrd="5" destOrd="0" presId="urn:microsoft.com/office/officeart/2008/layout/LinedList"/>
    <dgm:cxn modelId="{FAB326B9-1008-47A1-8C49-6A024D422282}" type="presParOf" srcId="{9ADCBA67-86B8-4516-9117-0858EAAE2C42}" destId="{7528E7EF-D046-4D96-8722-8AA8D2500236}" srcOrd="0" destOrd="0" presId="urn:microsoft.com/office/officeart/2008/layout/LinedList"/>
    <dgm:cxn modelId="{626DF66C-A323-47C0-82AF-48A943CD87B5}" type="presParOf" srcId="{9ADCBA67-86B8-4516-9117-0858EAAE2C42}" destId="{D894A472-849B-4F54-8CA7-FF38BF5E71F5}" srcOrd="1" destOrd="0" presId="urn:microsoft.com/office/officeart/2008/layout/LinedList"/>
    <dgm:cxn modelId="{F66058C4-A91F-49AD-AE07-A9F4B4A12E6D}" type="presParOf" srcId="{2E69A342-B1DA-4C11-9881-2B9A89B01C6D}" destId="{0219B552-21A0-4519-84C3-6B965CC9D3AD}" srcOrd="6" destOrd="0" presId="urn:microsoft.com/office/officeart/2008/layout/LinedList"/>
    <dgm:cxn modelId="{E66206B9-51D0-481B-A169-F2AC3323E1BE}" type="presParOf" srcId="{2E69A342-B1DA-4C11-9881-2B9A89B01C6D}" destId="{40A646EF-953D-41A9-AAF1-A3B95A089A00}" srcOrd="7" destOrd="0" presId="urn:microsoft.com/office/officeart/2008/layout/LinedList"/>
    <dgm:cxn modelId="{2192FDD0-B792-4880-87F4-EB3EA82C9756}" type="presParOf" srcId="{40A646EF-953D-41A9-AAF1-A3B95A089A00}" destId="{BF45D728-6C90-49EB-87A3-96B468EF1DA6}" srcOrd="0" destOrd="0" presId="urn:microsoft.com/office/officeart/2008/layout/LinedList"/>
    <dgm:cxn modelId="{F3284C0B-750D-420B-B0BD-C330F7638152}" type="presParOf" srcId="{40A646EF-953D-41A9-AAF1-A3B95A089A00}" destId="{A5A7C2EA-34C1-4026-AF07-434BC3F4DA5F}" srcOrd="1" destOrd="0" presId="urn:microsoft.com/office/officeart/2008/layout/LinedList"/>
    <dgm:cxn modelId="{233F40D0-FABC-4709-A64A-9325CF9D1599}" type="presParOf" srcId="{2E69A342-B1DA-4C11-9881-2B9A89B01C6D}" destId="{075CBE3F-6E0D-45F2-8B8B-80B63C1B3088}" srcOrd="8" destOrd="0" presId="urn:microsoft.com/office/officeart/2008/layout/LinedList"/>
    <dgm:cxn modelId="{97727A81-D356-4FC0-A3FB-53721C02764C}" type="presParOf" srcId="{2E69A342-B1DA-4C11-9881-2B9A89B01C6D}" destId="{568BD90D-5728-4F56-9077-34020DD98129}" srcOrd="9" destOrd="0" presId="urn:microsoft.com/office/officeart/2008/layout/LinedList"/>
    <dgm:cxn modelId="{F264187F-32DE-41C2-8192-F26CF9917C79}" type="presParOf" srcId="{568BD90D-5728-4F56-9077-34020DD98129}" destId="{60B86700-6D9C-4F1A-8A6E-A291437E626A}" srcOrd="0" destOrd="0" presId="urn:microsoft.com/office/officeart/2008/layout/LinedList"/>
    <dgm:cxn modelId="{3912F093-176D-42ED-9EA6-FADFD9EDCB3D}" type="presParOf" srcId="{568BD90D-5728-4F56-9077-34020DD98129}" destId="{ACB4D51C-F5C4-446C-8EE2-A703A16801E1}" srcOrd="1" destOrd="0" presId="urn:microsoft.com/office/officeart/2008/layout/LinedList"/>
    <dgm:cxn modelId="{84996693-6F46-40C4-8EA9-0E8590FA9D0A}" type="presParOf" srcId="{2E69A342-B1DA-4C11-9881-2B9A89B01C6D}" destId="{856FA32D-8E4B-4D63-84BC-F331E6EBB388}" srcOrd="10" destOrd="0" presId="urn:microsoft.com/office/officeart/2008/layout/LinedList"/>
    <dgm:cxn modelId="{877A6B62-10F6-45B7-9F35-BA7993D9F0B1}" type="presParOf" srcId="{2E69A342-B1DA-4C11-9881-2B9A89B01C6D}" destId="{201DE600-874F-4002-B9C4-A23F71582B19}" srcOrd="11" destOrd="0" presId="urn:microsoft.com/office/officeart/2008/layout/LinedList"/>
    <dgm:cxn modelId="{DE1A2F4A-E0D6-48EE-B400-643AD07034C6}" type="presParOf" srcId="{201DE600-874F-4002-B9C4-A23F71582B19}" destId="{7034A9F1-98A1-4DF6-ACE8-47D026A84A56}" srcOrd="0" destOrd="0" presId="urn:microsoft.com/office/officeart/2008/layout/LinedList"/>
    <dgm:cxn modelId="{D506ABE9-AE5D-4D3D-A158-7FC905CBA890}" type="presParOf" srcId="{201DE600-874F-4002-B9C4-A23F71582B19}" destId="{B54ED662-468D-4922-B325-1BF79549EAE2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030894-0AE2-4474-A534-BD919FFB53C2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29E75E5-7493-4BDF-8C1D-D8AA40ED5D5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 К расслабляющим воздействиям относятся:</a:t>
          </a:r>
          <a:endParaRPr lang="en-US"/>
        </a:p>
      </dgm:t>
    </dgm:pt>
    <dgm:pt modelId="{BD68E0EC-E493-4D4E-A80B-C184828887C6}" type="parTrans" cxnId="{EAA41DF8-6936-4865-B7DD-B43ACAA5A813}">
      <dgm:prSet/>
      <dgm:spPr/>
      <dgm:t>
        <a:bodyPr/>
        <a:lstStyle/>
        <a:p>
          <a:endParaRPr lang="en-US"/>
        </a:p>
      </dgm:t>
    </dgm:pt>
    <dgm:pt modelId="{DFE61CFC-1E8C-4552-805C-C10D4099305E}" type="sibTrans" cxnId="{EAA41DF8-6936-4865-B7DD-B43ACAA5A81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C815BB0-7500-4D31-8C87-723C8167DD71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Прослушивание спокойной музыки</a:t>
          </a:r>
          <a:endParaRPr lang="en-US"/>
        </a:p>
      </dgm:t>
    </dgm:pt>
    <dgm:pt modelId="{6E01B1F3-3C30-4024-9519-244358D6B210}" type="parTrans" cxnId="{6710CFEF-0CE9-46FE-B105-A10E12911C6D}">
      <dgm:prSet/>
      <dgm:spPr/>
      <dgm:t>
        <a:bodyPr/>
        <a:lstStyle/>
        <a:p>
          <a:endParaRPr lang="en-US"/>
        </a:p>
      </dgm:t>
    </dgm:pt>
    <dgm:pt modelId="{6E84CAAD-C340-460B-8B02-1B734CB488AC}" type="sibTrans" cxnId="{6710CFEF-0CE9-46FE-B105-A10E12911C6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1681172-C5FC-4256-9EF5-FCCD9B3A22EF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Чтение</a:t>
          </a:r>
          <a:endParaRPr lang="en-US"/>
        </a:p>
      </dgm:t>
    </dgm:pt>
    <dgm:pt modelId="{9FB95D61-7337-4185-8F9B-B177443ECE37}" type="parTrans" cxnId="{2BAEE6F4-6C70-446F-9EA2-11C6A47F02B6}">
      <dgm:prSet/>
      <dgm:spPr/>
      <dgm:t>
        <a:bodyPr/>
        <a:lstStyle/>
        <a:p>
          <a:endParaRPr lang="en-US"/>
        </a:p>
      </dgm:t>
    </dgm:pt>
    <dgm:pt modelId="{E51AFAA4-6470-48D8-ADC4-76F119EE28AB}" type="sibTrans" cxnId="{2BAEE6F4-6C70-446F-9EA2-11C6A47F02B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38EF5B4-27AD-4B4B-986C-0E85DC503282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Рыбалка</a:t>
          </a:r>
          <a:endParaRPr lang="en-US"/>
        </a:p>
      </dgm:t>
    </dgm:pt>
    <dgm:pt modelId="{B9DED780-3FED-4AEA-94E1-19A1468D89B7}" type="parTrans" cxnId="{6992B856-0C4D-449C-8026-0DF6A4D6B6B5}">
      <dgm:prSet/>
      <dgm:spPr/>
      <dgm:t>
        <a:bodyPr/>
        <a:lstStyle/>
        <a:p>
          <a:endParaRPr lang="en-US"/>
        </a:p>
      </dgm:t>
    </dgm:pt>
    <dgm:pt modelId="{21B3FAD6-7A42-4D17-9577-6E25E4A9E98C}" type="sibTrans" cxnId="{6992B856-0C4D-449C-8026-0DF6A4D6B6B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4D58E7C2-144D-42F1-BE44-C31CDE3A77BC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Релаксирующие практики</a:t>
          </a:r>
          <a:endParaRPr lang="en-US"/>
        </a:p>
      </dgm:t>
    </dgm:pt>
    <dgm:pt modelId="{23E67B57-67B7-4322-87D9-E6F8375DB91C}" type="parTrans" cxnId="{BA8DB402-EC3B-4D2A-8CC0-9F8A77749A75}">
      <dgm:prSet/>
      <dgm:spPr/>
      <dgm:t>
        <a:bodyPr/>
        <a:lstStyle/>
        <a:p>
          <a:endParaRPr lang="en-US"/>
        </a:p>
      </dgm:t>
    </dgm:pt>
    <dgm:pt modelId="{3170D549-01A1-4AF8-8C6C-33F08E9DCFFE}" type="sibTrans" cxnId="{BA8DB402-EC3B-4D2A-8CC0-9F8A77749A7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B4506AF5-87E8-497E-BBBE-53D1A470E906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Попытка успокоиться за чашкой кофе, выкуриванием сигареты или бокалом вина только усугубят ваше состояние</a:t>
          </a:r>
          <a:r>
            <a:rPr lang="ru-RU"/>
            <a:t>.</a:t>
          </a:r>
          <a:endParaRPr lang="en-US"/>
        </a:p>
      </dgm:t>
    </dgm:pt>
    <dgm:pt modelId="{A0ECD75C-3332-4445-A58C-F5EB2890390F}" type="parTrans" cxnId="{23BE5FE8-EBF7-402E-8713-BBB3514BDDF3}">
      <dgm:prSet/>
      <dgm:spPr/>
      <dgm:t>
        <a:bodyPr/>
        <a:lstStyle/>
        <a:p>
          <a:endParaRPr lang="en-US"/>
        </a:p>
      </dgm:t>
    </dgm:pt>
    <dgm:pt modelId="{1AF6D1F9-D82F-4609-90F3-088649B08D49}" type="sibTrans" cxnId="{23BE5FE8-EBF7-402E-8713-BBB3514BDDF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AE19332-140E-4CFF-B3B5-D77C763640F6}">
      <dgm:prSet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Постарайтесь научиться говорить «Нет». Осознайте, что существуют лимиты активности, которую вы способны выполнять.</a:t>
          </a:r>
          <a:endParaRPr lang="en-US"/>
        </a:p>
      </dgm:t>
    </dgm:pt>
    <dgm:pt modelId="{AFE5CE2F-16A8-48EE-AD15-D1E01F72EE98}" type="parTrans" cxnId="{115F0FA9-5B60-4CEB-85C0-219993293B1F}">
      <dgm:prSet/>
      <dgm:spPr/>
      <dgm:t>
        <a:bodyPr/>
        <a:lstStyle/>
        <a:p>
          <a:endParaRPr lang="en-US"/>
        </a:p>
      </dgm:t>
    </dgm:pt>
    <dgm:pt modelId="{CD7EE1F0-F1C8-49EC-B18F-A8C96EAC44B2}" type="sibTrans" cxnId="{115F0FA9-5B60-4CEB-85C0-219993293B1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739432DA-EAF0-41B2-9E5C-6AFAAC1DB44E}">
      <dgm:prSet/>
      <dgm:spPr/>
      <dgm:t>
        <a:bodyPr/>
        <a:lstStyle/>
        <a:p>
          <a:pPr>
            <a:lnSpc>
              <a:spcPct val="100000"/>
            </a:lnSpc>
          </a:pPr>
          <a:r>
            <a:rPr lang="ru-RU" b="1"/>
            <a:t>Не забывайте смеяться</a:t>
          </a:r>
          <a:endParaRPr lang="en-US"/>
        </a:p>
      </dgm:t>
    </dgm:pt>
    <dgm:pt modelId="{4190CF96-A074-4533-B558-8F272FAAC70F}" type="parTrans" cxnId="{AB4F2BD5-3482-47B0-B8D2-E257E90506C9}">
      <dgm:prSet/>
      <dgm:spPr/>
      <dgm:t>
        <a:bodyPr/>
        <a:lstStyle/>
        <a:p>
          <a:endParaRPr lang="en-US"/>
        </a:p>
      </dgm:t>
    </dgm:pt>
    <dgm:pt modelId="{4825B289-E0D6-4ED2-82C6-21AFF2EB6B6F}" type="sibTrans" cxnId="{AB4F2BD5-3482-47B0-B8D2-E257E90506C9}">
      <dgm:prSet/>
      <dgm:spPr/>
      <dgm:t>
        <a:bodyPr/>
        <a:lstStyle/>
        <a:p>
          <a:endParaRPr lang="en-US"/>
        </a:p>
      </dgm:t>
    </dgm:pt>
    <dgm:pt modelId="{19BEEA8A-D25A-46B8-948B-59768C95E571}" type="pres">
      <dgm:prSet presAssocID="{96030894-0AE2-4474-A534-BD919FFB53C2}" presName="root" presStyleCnt="0">
        <dgm:presLayoutVars>
          <dgm:dir/>
          <dgm:resizeHandles val="exact"/>
        </dgm:presLayoutVars>
      </dgm:prSet>
      <dgm:spPr/>
    </dgm:pt>
    <dgm:pt modelId="{E934101B-BF40-4453-BE04-83ACF8A52843}" type="pres">
      <dgm:prSet presAssocID="{96030894-0AE2-4474-A534-BD919FFB53C2}" presName="container" presStyleCnt="0">
        <dgm:presLayoutVars>
          <dgm:dir/>
          <dgm:resizeHandles val="exact"/>
        </dgm:presLayoutVars>
      </dgm:prSet>
      <dgm:spPr/>
    </dgm:pt>
    <dgm:pt modelId="{EA50B0C3-CDDD-44D3-81FF-941A196D28C7}" type="pres">
      <dgm:prSet presAssocID="{D29E75E5-7493-4BDF-8C1D-D8AA40ED5D5F}" presName="compNode" presStyleCnt="0"/>
      <dgm:spPr/>
    </dgm:pt>
    <dgm:pt modelId="{4BED16D0-C593-485B-A500-DCF4C11236B8}" type="pres">
      <dgm:prSet presAssocID="{D29E75E5-7493-4BDF-8C1D-D8AA40ED5D5F}" presName="iconBgRect" presStyleLbl="bgShp" presStyleIdx="0" presStyleCnt="8"/>
      <dgm:spPr/>
    </dgm:pt>
    <dgm:pt modelId="{5378A124-45CF-4CF5-A051-66A8C8E2A760}" type="pres">
      <dgm:prSet presAssocID="{D29E75E5-7493-4BDF-8C1D-D8AA40ED5D5F}" presName="iconRect" presStyleLbl="node1" presStyleIdx="0" presStyleCnt="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Снежинка"/>
        </a:ext>
      </dgm:extLst>
    </dgm:pt>
    <dgm:pt modelId="{3D3CE5BC-C852-4F42-B391-477E43424FC5}" type="pres">
      <dgm:prSet presAssocID="{D29E75E5-7493-4BDF-8C1D-D8AA40ED5D5F}" presName="spaceRect" presStyleCnt="0"/>
      <dgm:spPr/>
    </dgm:pt>
    <dgm:pt modelId="{3E759B28-D18B-464F-AF57-93CFF01F9995}" type="pres">
      <dgm:prSet presAssocID="{D29E75E5-7493-4BDF-8C1D-D8AA40ED5D5F}" presName="textRect" presStyleLbl="revTx" presStyleIdx="0" presStyleCnt="8">
        <dgm:presLayoutVars>
          <dgm:chMax val="1"/>
          <dgm:chPref val="1"/>
        </dgm:presLayoutVars>
      </dgm:prSet>
      <dgm:spPr/>
    </dgm:pt>
    <dgm:pt modelId="{4B59DDDC-BC81-4B36-B7E7-24796C297E7D}" type="pres">
      <dgm:prSet presAssocID="{DFE61CFC-1E8C-4552-805C-C10D4099305E}" presName="sibTrans" presStyleLbl="sibTrans2D1" presStyleIdx="0" presStyleCnt="0"/>
      <dgm:spPr/>
    </dgm:pt>
    <dgm:pt modelId="{27829F1E-CED6-4703-974D-5E82FA8FDC47}" type="pres">
      <dgm:prSet presAssocID="{FC815BB0-7500-4D31-8C87-723C8167DD71}" presName="compNode" presStyleCnt="0"/>
      <dgm:spPr/>
    </dgm:pt>
    <dgm:pt modelId="{479BBC99-6920-4254-969E-04923A7A854F}" type="pres">
      <dgm:prSet presAssocID="{FC815BB0-7500-4D31-8C87-723C8167DD71}" presName="iconBgRect" presStyleLbl="bgShp" presStyleIdx="1" presStyleCnt="8"/>
      <dgm:spPr/>
    </dgm:pt>
    <dgm:pt modelId="{AF51DA69-1CFF-46B0-BD6C-F959B2A94CBE}" type="pres">
      <dgm:prSet presAssocID="{FC815BB0-7500-4D31-8C87-723C8167DD71}" presName="iconRect" presStyleLbl="node1" presStyleIdx="1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узыка"/>
        </a:ext>
      </dgm:extLst>
    </dgm:pt>
    <dgm:pt modelId="{B16E1E01-CAFF-4891-A363-B30E14EAE086}" type="pres">
      <dgm:prSet presAssocID="{FC815BB0-7500-4D31-8C87-723C8167DD71}" presName="spaceRect" presStyleCnt="0"/>
      <dgm:spPr/>
    </dgm:pt>
    <dgm:pt modelId="{86C20A22-279F-44B2-B203-7E08DC4FF5F1}" type="pres">
      <dgm:prSet presAssocID="{FC815BB0-7500-4D31-8C87-723C8167DD71}" presName="textRect" presStyleLbl="revTx" presStyleIdx="1" presStyleCnt="8">
        <dgm:presLayoutVars>
          <dgm:chMax val="1"/>
          <dgm:chPref val="1"/>
        </dgm:presLayoutVars>
      </dgm:prSet>
      <dgm:spPr/>
    </dgm:pt>
    <dgm:pt modelId="{E77A97B9-6E23-4D61-87C1-E6153F7530A2}" type="pres">
      <dgm:prSet presAssocID="{6E84CAAD-C340-460B-8B02-1B734CB488AC}" presName="sibTrans" presStyleLbl="sibTrans2D1" presStyleIdx="0" presStyleCnt="0"/>
      <dgm:spPr/>
    </dgm:pt>
    <dgm:pt modelId="{F4A529C2-8009-4B2F-AD99-3E292E1001DF}" type="pres">
      <dgm:prSet presAssocID="{41681172-C5FC-4256-9EF5-FCCD9B3A22EF}" presName="compNode" presStyleCnt="0"/>
      <dgm:spPr/>
    </dgm:pt>
    <dgm:pt modelId="{0C26B15E-3103-480C-9CE9-D8C6701F43C2}" type="pres">
      <dgm:prSet presAssocID="{41681172-C5FC-4256-9EF5-FCCD9B3A22EF}" presName="iconBgRect" presStyleLbl="bgShp" presStyleIdx="2" presStyleCnt="8"/>
      <dgm:spPr/>
    </dgm:pt>
    <dgm:pt modelId="{A6F8E2A3-5731-4032-9F80-84798CCA94E6}" type="pres">
      <dgm:prSet presAssocID="{41681172-C5FC-4256-9EF5-FCCD9B3A22EF}" presName="iconRect" presStyleLbl="node1" presStyleIdx="2" presStyleCnt="8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pen Book"/>
        </a:ext>
      </dgm:extLst>
    </dgm:pt>
    <dgm:pt modelId="{379794CA-8E97-4D41-B526-FC7A16894BA7}" type="pres">
      <dgm:prSet presAssocID="{41681172-C5FC-4256-9EF5-FCCD9B3A22EF}" presName="spaceRect" presStyleCnt="0"/>
      <dgm:spPr/>
    </dgm:pt>
    <dgm:pt modelId="{49764FA7-5A54-4D06-BE3E-9559499165A5}" type="pres">
      <dgm:prSet presAssocID="{41681172-C5FC-4256-9EF5-FCCD9B3A22EF}" presName="textRect" presStyleLbl="revTx" presStyleIdx="2" presStyleCnt="8">
        <dgm:presLayoutVars>
          <dgm:chMax val="1"/>
          <dgm:chPref val="1"/>
        </dgm:presLayoutVars>
      </dgm:prSet>
      <dgm:spPr/>
    </dgm:pt>
    <dgm:pt modelId="{63C1895A-77AB-4BE8-B072-2E3603BB75B0}" type="pres">
      <dgm:prSet presAssocID="{E51AFAA4-6470-48D8-ADC4-76F119EE28AB}" presName="sibTrans" presStyleLbl="sibTrans2D1" presStyleIdx="0" presStyleCnt="0"/>
      <dgm:spPr/>
    </dgm:pt>
    <dgm:pt modelId="{D51D4953-4BDF-4FD3-87F3-B126A3B191E3}" type="pres">
      <dgm:prSet presAssocID="{538EF5B4-27AD-4B4B-986C-0E85DC503282}" presName="compNode" presStyleCnt="0"/>
      <dgm:spPr/>
    </dgm:pt>
    <dgm:pt modelId="{852C3EF4-8B7A-4555-A4B1-5C8518259346}" type="pres">
      <dgm:prSet presAssocID="{538EF5B4-27AD-4B4B-986C-0E85DC503282}" presName="iconBgRect" presStyleLbl="bgShp" presStyleIdx="3" presStyleCnt="8"/>
      <dgm:spPr/>
    </dgm:pt>
    <dgm:pt modelId="{39F2FAF0-F980-455D-9FF7-4F861A78A522}" type="pres">
      <dgm:prSet presAssocID="{538EF5B4-27AD-4B4B-986C-0E85DC503282}" presName="iconRect" presStyleLbl="node1" presStyleIdx="3" presStyleCnt="8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ыбалка"/>
        </a:ext>
      </dgm:extLst>
    </dgm:pt>
    <dgm:pt modelId="{2D7B5769-B617-4A89-811A-65A26A9F18FD}" type="pres">
      <dgm:prSet presAssocID="{538EF5B4-27AD-4B4B-986C-0E85DC503282}" presName="spaceRect" presStyleCnt="0"/>
      <dgm:spPr/>
    </dgm:pt>
    <dgm:pt modelId="{A53FA320-379E-466C-BF8D-1F14CB76D870}" type="pres">
      <dgm:prSet presAssocID="{538EF5B4-27AD-4B4B-986C-0E85DC503282}" presName="textRect" presStyleLbl="revTx" presStyleIdx="3" presStyleCnt="8">
        <dgm:presLayoutVars>
          <dgm:chMax val="1"/>
          <dgm:chPref val="1"/>
        </dgm:presLayoutVars>
      </dgm:prSet>
      <dgm:spPr/>
    </dgm:pt>
    <dgm:pt modelId="{2610272D-6B6B-42BA-BF5A-84AA9FD3C032}" type="pres">
      <dgm:prSet presAssocID="{21B3FAD6-7A42-4D17-9577-6E25E4A9E98C}" presName="sibTrans" presStyleLbl="sibTrans2D1" presStyleIdx="0" presStyleCnt="0"/>
      <dgm:spPr/>
    </dgm:pt>
    <dgm:pt modelId="{F9D65416-4F67-416B-A9ED-5BA36088F370}" type="pres">
      <dgm:prSet presAssocID="{4D58E7C2-144D-42F1-BE44-C31CDE3A77BC}" presName="compNode" presStyleCnt="0"/>
      <dgm:spPr/>
    </dgm:pt>
    <dgm:pt modelId="{72C94889-1C7B-4DC8-A275-F2BBF7975CB0}" type="pres">
      <dgm:prSet presAssocID="{4D58E7C2-144D-42F1-BE44-C31CDE3A77BC}" presName="iconBgRect" presStyleLbl="bgShp" presStyleIdx="4" presStyleCnt="8"/>
      <dgm:spPr/>
    </dgm:pt>
    <dgm:pt modelId="{2995AFE4-981C-43FD-BBBB-0A7F18FF3CC4}" type="pres">
      <dgm:prSet presAssocID="{4D58E7C2-144D-42F1-BE44-C31CDE3A77BC}" presName="iconRect" presStyleLbl="node1" presStyleIdx="4" presStyleCnt="8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8E42371E-1DCC-41C1-8BD5-8AC64868EC6B}" type="pres">
      <dgm:prSet presAssocID="{4D58E7C2-144D-42F1-BE44-C31CDE3A77BC}" presName="spaceRect" presStyleCnt="0"/>
      <dgm:spPr/>
    </dgm:pt>
    <dgm:pt modelId="{977E1241-A6BF-4E5A-9C4C-46D6E9CBD2B0}" type="pres">
      <dgm:prSet presAssocID="{4D58E7C2-144D-42F1-BE44-C31CDE3A77BC}" presName="textRect" presStyleLbl="revTx" presStyleIdx="4" presStyleCnt="8">
        <dgm:presLayoutVars>
          <dgm:chMax val="1"/>
          <dgm:chPref val="1"/>
        </dgm:presLayoutVars>
      </dgm:prSet>
      <dgm:spPr/>
    </dgm:pt>
    <dgm:pt modelId="{12E53D6C-04A8-4260-A629-155D775CF997}" type="pres">
      <dgm:prSet presAssocID="{3170D549-01A1-4AF8-8C6C-33F08E9DCFFE}" presName="sibTrans" presStyleLbl="sibTrans2D1" presStyleIdx="0" presStyleCnt="0"/>
      <dgm:spPr/>
    </dgm:pt>
    <dgm:pt modelId="{F6CFFB15-573D-4D23-914C-A48B8BD14CCD}" type="pres">
      <dgm:prSet presAssocID="{B4506AF5-87E8-497E-BBBE-53D1A470E906}" presName="compNode" presStyleCnt="0"/>
      <dgm:spPr/>
    </dgm:pt>
    <dgm:pt modelId="{C8A3B0E6-0551-43E8-BB5A-18012A0FD3AC}" type="pres">
      <dgm:prSet presAssocID="{B4506AF5-87E8-497E-BBBE-53D1A470E906}" presName="iconBgRect" presStyleLbl="bgShp" presStyleIdx="5" presStyleCnt="8"/>
      <dgm:spPr/>
    </dgm:pt>
    <dgm:pt modelId="{5B9E105E-48BA-46AD-A7B3-AFE59D0C231C}" type="pres">
      <dgm:prSet presAssocID="{B4506AF5-87E8-497E-BBBE-53D1A470E906}" presName="iconRect" presStyleLbl="node1" presStyleIdx="5" presStyleCnt="8"/>
      <dgm:spPr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Курение"/>
        </a:ext>
      </dgm:extLst>
    </dgm:pt>
    <dgm:pt modelId="{F7A3D870-606A-476E-BDD6-BBB659CF1B6A}" type="pres">
      <dgm:prSet presAssocID="{B4506AF5-87E8-497E-BBBE-53D1A470E906}" presName="spaceRect" presStyleCnt="0"/>
      <dgm:spPr/>
    </dgm:pt>
    <dgm:pt modelId="{69D204D3-233D-44E2-AC5D-90A9AD8E6B4E}" type="pres">
      <dgm:prSet presAssocID="{B4506AF5-87E8-497E-BBBE-53D1A470E906}" presName="textRect" presStyleLbl="revTx" presStyleIdx="5" presStyleCnt="8">
        <dgm:presLayoutVars>
          <dgm:chMax val="1"/>
          <dgm:chPref val="1"/>
        </dgm:presLayoutVars>
      </dgm:prSet>
      <dgm:spPr/>
    </dgm:pt>
    <dgm:pt modelId="{5C0F579B-ED44-4E99-ADA3-F745C3A34EBE}" type="pres">
      <dgm:prSet presAssocID="{1AF6D1F9-D82F-4609-90F3-088649B08D49}" presName="sibTrans" presStyleLbl="sibTrans2D1" presStyleIdx="0" presStyleCnt="0"/>
      <dgm:spPr/>
    </dgm:pt>
    <dgm:pt modelId="{F434DB59-84F5-4243-9FAF-DA8DCDAE1DF5}" type="pres">
      <dgm:prSet presAssocID="{EAE19332-140E-4CFF-B3B5-D77C763640F6}" presName="compNode" presStyleCnt="0"/>
      <dgm:spPr/>
    </dgm:pt>
    <dgm:pt modelId="{29F8F67F-6296-4737-A974-BBCD9EA4C5FB}" type="pres">
      <dgm:prSet presAssocID="{EAE19332-140E-4CFF-B3B5-D77C763640F6}" presName="iconBgRect" presStyleLbl="bgShp" presStyleIdx="6" presStyleCnt="8"/>
      <dgm:spPr/>
    </dgm:pt>
    <dgm:pt modelId="{55F0A7C8-28D9-4CE3-9905-95D74D7C86C0}" type="pres">
      <dgm:prSet presAssocID="{EAE19332-140E-4CFF-B3B5-D77C763640F6}" presName="iconRect" presStyleLbl="node1" presStyleIdx="6" presStyleCnt="8"/>
      <dgm:spPr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аркетинг"/>
        </a:ext>
      </dgm:extLst>
    </dgm:pt>
    <dgm:pt modelId="{52E29309-627C-42BD-BBFB-9859B386CEB3}" type="pres">
      <dgm:prSet presAssocID="{EAE19332-140E-4CFF-B3B5-D77C763640F6}" presName="spaceRect" presStyleCnt="0"/>
      <dgm:spPr/>
    </dgm:pt>
    <dgm:pt modelId="{4168577D-8823-4AF5-A496-2AE298CB4E3F}" type="pres">
      <dgm:prSet presAssocID="{EAE19332-140E-4CFF-B3B5-D77C763640F6}" presName="textRect" presStyleLbl="revTx" presStyleIdx="6" presStyleCnt="8">
        <dgm:presLayoutVars>
          <dgm:chMax val="1"/>
          <dgm:chPref val="1"/>
        </dgm:presLayoutVars>
      </dgm:prSet>
      <dgm:spPr/>
    </dgm:pt>
    <dgm:pt modelId="{FF3A6501-E418-408F-ADC8-6F35CB071403}" type="pres">
      <dgm:prSet presAssocID="{CD7EE1F0-F1C8-49EC-B18F-A8C96EAC44B2}" presName="sibTrans" presStyleLbl="sibTrans2D1" presStyleIdx="0" presStyleCnt="0"/>
      <dgm:spPr/>
    </dgm:pt>
    <dgm:pt modelId="{8A284A62-A188-477A-8644-54A6282A8EAD}" type="pres">
      <dgm:prSet presAssocID="{739432DA-EAF0-41B2-9E5C-6AFAAC1DB44E}" presName="compNode" presStyleCnt="0"/>
      <dgm:spPr/>
    </dgm:pt>
    <dgm:pt modelId="{8E8E3F0B-45E3-45F2-BC45-D5435235A9D4}" type="pres">
      <dgm:prSet presAssocID="{739432DA-EAF0-41B2-9E5C-6AFAAC1DB44E}" presName="iconBgRect" presStyleLbl="bgShp" presStyleIdx="7" presStyleCnt="8"/>
      <dgm:spPr/>
    </dgm:pt>
    <dgm:pt modelId="{8FA05B90-B3AF-4BA6-83F9-A7A80CC3A816}" type="pres">
      <dgm:prSet presAssocID="{739432DA-EAF0-41B2-9E5C-6AFAAC1DB44E}" presName="iconRect" presStyleLbl="node1" presStyleIdx="7" presStyleCnt="8"/>
      <dgm:spPr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inning Face with No Fill"/>
        </a:ext>
      </dgm:extLst>
    </dgm:pt>
    <dgm:pt modelId="{A3BBC16D-E421-4DF8-81FD-06D9A390659B}" type="pres">
      <dgm:prSet presAssocID="{739432DA-EAF0-41B2-9E5C-6AFAAC1DB44E}" presName="spaceRect" presStyleCnt="0"/>
      <dgm:spPr/>
    </dgm:pt>
    <dgm:pt modelId="{83666C4A-353E-463D-BFC4-418972DEE587}" type="pres">
      <dgm:prSet presAssocID="{739432DA-EAF0-41B2-9E5C-6AFAAC1DB44E}" presName="textRect" presStyleLbl="revTx" presStyleIdx="7" presStyleCnt="8">
        <dgm:presLayoutVars>
          <dgm:chMax val="1"/>
          <dgm:chPref val="1"/>
        </dgm:presLayoutVars>
      </dgm:prSet>
      <dgm:spPr/>
    </dgm:pt>
  </dgm:ptLst>
  <dgm:cxnLst>
    <dgm:cxn modelId="{AF879A02-E736-40E8-B9E5-0E35D00A2A1A}" type="presOf" srcId="{21B3FAD6-7A42-4D17-9577-6E25E4A9E98C}" destId="{2610272D-6B6B-42BA-BF5A-84AA9FD3C032}" srcOrd="0" destOrd="0" presId="urn:microsoft.com/office/officeart/2018/2/layout/IconCircleList"/>
    <dgm:cxn modelId="{BA8DB402-EC3B-4D2A-8CC0-9F8A77749A75}" srcId="{96030894-0AE2-4474-A534-BD919FFB53C2}" destId="{4D58E7C2-144D-42F1-BE44-C31CDE3A77BC}" srcOrd="4" destOrd="0" parTransId="{23E67B57-67B7-4322-87D9-E6F8375DB91C}" sibTransId="{3170D549-01A1-4AF8-8C6C-33F08E9DCFFE}"/>
    <dgm:cxn modelId="{CA36D506-DA24-44E9-9D73-8D4827212BCD}" type="presOf" srcId="{6E84CAAD-C340-460B-8B02-1B734CB488AC}" destId="{E77A97B9-6E23-4D61-87C1-E6153F7530A2}" srcOrd="0" destOrd="0" presId="urn:microsoft.com/office/officeart/2018/2/layout/IconCircleList"/>
    <dgm:cxn modelId="{6753182D-B2B1-4B17-A651-F0751FAC9425}" type="presOf" srcId="{DFE61CFC-1E8C-4552-805C-C10D4099305E}" destId="{4B59DDDC-BC81-4B36-B7E7-24796C297E7D}" srcOrd="0" destOrd="0" presId="urn:microsoft.com/office/officeart/2018/2/layout/IconCircleList"/>
    <dgm:cxn modelId="{A53C272F-D8D9-40A5-A40B-F5441D1D9448}" type="presOf" srcId="{1AF6D1F9-D82F-4609-90F3-088649B08D49}" destId="{5C0F579B-ED44-4E99-ADA3-F745C3A34EBE}" srcOrd="0" destOrd="0" presId="urn:microsoft.com/office/officeart/2018/2/layout/IconCircleList"/>
    <dgm:cxn modelId="{BDB57934-BDC6-4FBA-96D4-61053395766F}" type="presOf" srcId="{3170D549-01A1-4AF8-8C6C-33F08E9DCFFE}" destId="{12E53D6C-04A8-4260-A629-155D775CF997}" srcOrd="0" destOrd="0" presId="urn:microsoft.com/office/officeart/2018/2/layout/IconCircleList"/>
    <dgm:cxn modelId="{158EA438-3BDF-42E2-87CB-F3864A651469}" type="presOf" srcId="{CD7EE1F0-F1C8-49EC-B18F-A8C96EAC44B2}" destId="{FF3A6501-E418-408F-ADC8-6F35CB071403}" srcOrd="0" destOrd="0" presId="urn:microsoft.com/office/officeart/2018/2/layout/IconCircleList"/>
    <dgm:cxn modelId="{87528C5C-D311-42DF-9D00-4F8838E8E586}" type="presOf" srcId="{FC815BB0-7500-4D31-8C87-723C8167DD71}" destId="{86C20A22-279F-44B2-B203-7E08DC4FF5F1}" srcOrd="0" destOrd="0" presId="urn:microsoft.com/office/officeart/2018/2/layout/IconCircleList"/>
    <dgm:cxn modelId="{ED95DF45-891D-4A01-9273-0AE9806741B4}" type="presOf" srcId="{E51AFAA4-6470-48D8-ADC4-76F119EE28AB}" destId="{63C1895A-77AB-4BE8-B072-2E3603BB75B0}" srcOrd="0" destOrd="0" presId="urn:microsoft.com/office/officeart/2018/2/layout/IconCircleList"/>
    <dgm:cxn modelId="{DB6DC548-89AD-4F7A-85F2-16CDFF741008}" type="presOf" srcId="{538EF5B4-27AD-4B4B-986C-0E85DC503282}" destId="{A53FA320-379E-466C-BF8D-1F14CB76D870}" srcOrd="0" destOrd="0" presId="urn:microsoft.com/office/officeart/2018/2/layout/IconCircleList"/>
    <dgm:cxn modelId="{AFDDB54F-7716-4DA3-B097-7C63C5C7B324}" type="presOf" srcId="{4D58E7C2-144D-42F1-BE44-C31CDE3A77BC}" destId="{977E1241-A6BF-4E5A-9C4C-46D6E9CBD2B0}" srcOrd="0" destOrd="0" presId="urn:microsoft.com/office/officeart/2018/2/layout/IconCircleList"/>
    <dgm:cxn modelId="{B4496D52-B7CE-40D4-94C9-9EB06A7F9367}" type="presOf" srcId="{41681172-C5FC-4256-9EF5-FCCD9B3A22EF}" destId="{49764FA7-5A54-4D06-BE3E-9559499165A5}" srcOrd="0" destOrd="0" presId="urn:microsoft.com/office/officeart/2018/2/layout/IconCircleList"/>
    <dgm:cxn modelId="{6992B856-0C4D-449C-8026-0DF6A4D6B6B5}" srcId="{96030894-0AE2-4474-A534-BD919FFB53C2}" destId="{538EF5B4-27AD-4B4B-986C-0E85DC503282}" srcOrd="3" destOrd="0" parTransId="{B9DED780-3FED-4AEA-94E1-19A1468D89B7}" sibTransId="{21B3FAD6-7A42-4D17-9577-6E25E4A9E98C}"/>
    <dgm:cxn modelId="{648ACB92-6DEA-46D7-81B7-27704DFEF541}" type="presOf" srcId="{739432DA-EAF0-41B2-9E5C-6AFAAC1DB44E}" destId="{83666C4A-353E-463D-BFC4-418972DEE587}" srcOrd="0" destOrd="0" presId="urn:microsoft.com/office/officeart/2018/2/layout/IconCircleList"/>
    <dgm:cxn modelId="{EC12AC9B-5EBF-4FB5-BB80-4B13EB4E3D41}" type="presOf" srcId="{EAE19332-140E-4CFF-B3B5-D77C763640F6}" destId="{4168577D-8823-4AF5-A496-2AE298CB4E3F}" srcOrd="0" destOrd="0" presId="urn:microsoft.com/office/officeart/2018/2/layout/IconCircleList"/>
    <dgm:cxn modelId="{115F0FA9-5B60-4CEB-85C0-219993293B1F}" srcId="{96030894-0AE2-4474-A534-BD919FFB53C2}" destId="{EAE19332-140E-4CFF-B3B5-D77C763640F6}" srcOrd="6" destOrd="0" parTransId="{AFE5CE2F-16A8-48EE-AD15-D1E01F72EE98}" sibTransId="{CD7EE1F0-F1C8-49EC-B18F-A8C96EAC44B2}"/>
    <dgm:cxn modelId="{8ACE3AB1-28C7-43B8-9F5E-FF64BB9B5E5B}" type="presOf" srcId="{B4506AF5-87E8-497E-BBBE-53D1A470E906}" destId="{69D204D3-233D-44E2-AC5D-90A9AD8E6B4E}" srcOrd="0" destOrd="0" presId="urn:microsoft.com/office/officeart/2018/2/layout/IconCircleList"/>
    <dgm:cxn modelId="{4063FFBF-BE09-40D7-B300-B334676E1F6D}" type="presOf" srcId="{96030894-0AE2-4474-A534-BD919FFB53C2}" destId="{19BEEA8A-D25A-46B8-948B-59768C95E571}" srcOrd="0" destOrd="0" presId="urn:microsoft.com/office/officeart/2018/2/layout/IconCircleList"/>
    <dgm:cxn modelId="{AB4F2BD5-3482-47B0-B8D2-E257E90506C9}" srcId="{96030894-0AE2-4474-A534-BD919FFB53C2}" destId="{739432DA-EAF0-41B2-9E5C-6AFAAC1DB44E}" srcOrd="7" destOrd="0" parTransId="{4190CF96-A074-4533-B558-8F272FAAC70F}" sibTransId="{4825B289-E0D6-4ED2-82C6-21AFF2EB6B6F}"/>
    <dgm:cxn modelId="{23BE5FE8-EBF7-402E-8713-BBB3514BDDF3}" srcId="{96030894-0AE2-4474-A534-BD919FFB53C2}" destId="{B4506AF5-87E8-497E-BBBE-53D1A470E906}" srcOrd="5" destOrd="0" parTransId="{A0ECD75C-3332-4445-A58C-F5EB2890390F}" sibTransId="{1AF6D1F9-D82F-4609-90F3-088649B08D49}"/>
    <dgm:cxn modelId="{6710CFEF-0CE9-46FE-B105-A10E12911C6D}" srcId="{96030894-0AE2-4474-A534-BD919FFB53C2}" destId="{FC815BB0-7500-4D31-8C87-723C8167DD71}" srcOrd="1" destOrd="0" parTransId="{6E01B1F3-3C30-4024-9519-244358D6B210}" sibTransId="{6E84CAAD-C340-460B-8B02-1B734CB488AC}"/>
    <dgm:cxn modelId="{2BAEE6F4-6C70-446F-9EA2-11C6A47F02B6}" srcId="{96030894-0AE2-4474-A534-BD919FFB53C2}" destId="{41681172-C5FC-4256-9EF5-FCCD9B3A22EF}" srcOrd="2" destOrd="0" parTransId="{9FB95D61-7337-4185-8F9B-B177443ECE37}" sibTransId="{E51AFAA4-6470-48D8-ADC4-76F119EE28AB}"/>
    <dgm:cxn modelId="{EAA41DF8-6936-4865-B7DD-B43ACAA5A813}" srcId="{96030894-0AE2-4474-A534-BD919FFB53C2}" destId="{D29E75E5-7493-4BDF-8C1D-D8AA40ED5D5F}" srcOrd="0" destOrd="0" parTransId="{BD68E0EC-E493-4D4E-A80B-C184828887C6}" sibTransId="{DFE61CFC-1E8C-4552-805C-C10D4099305E}"/>
    <dgm:cxn modelId="{1AF151FA-F319-49F5-B78D-60BED04DD753}" type="presOf" srcId="{D29E75E5-7493-4BDF-8C1D-D8AA40ED5D5F}" destId="{3E759B28-D18B-464F-AF57-93CFF01F9995}" srcOrd="0" destOrd="0" presId="urn:microsoft.com/office/officeart/2018/2/layout/IconCircleList"/>
    <dgm:cxn modelId="{ACA6C92C-32A5-4853-B4A0-36BE48175D82}" type="presParOf" srcId="{19BEEA8A-D25A-46B8-948B-59768C95E571}" destId="{E934101B-BF40-4453-BE04-83ACF8A52843}" srcOrd="0" destOrd="0" presId="urn:microsoft.com/office/officeart/2018/2/layout/IconCircleList"/>
    <dgm:cxn modelId="{2A73865C-87C4-41A8-8F1B-F9EF7FDEA7AC}" type="presParOf" srcId="{E934101B-BF40-4453-BE04-83ACF8A52843}" destId="{EA50B0C3-CDDD-44D3-81FF-941A196D28C7}" srcOrd="0" destOrd="0" presId="urn:microsoft.com/office/officeart/2018/2/layout/IconCircleList"/>
    <dgm:cxn modelId="{3974C2DB-BFD7-48F8-BEE0-DEBB5A52A89B}" type="presParOf" srcId="{EA50B0C3-CDDD-44D3-81FF-941A196D28C7}" destId="{4BED16D0-C593-485B-A500-DCF4C11236B8}" srcOrd="0" destOrd="0" presId="urn:microsoft.com/office/officeart/2018/2/layout/IconCircleList"/>
    <dgm:cxn modelId="{37922DCB-729C-41BD-A6E5-435140AB7F8B}" type="presParOf" srcId="{EA50B0C3-CDDD-44D3-81FF-941A196D28C7}" destId="{5378A124-45CF-4CF5-A051-66A8C8E2A760}" srcOrd="1" destOrd="0" presId="urn:microsoft.com/office/officeart/2018/2/layout/IconCircleList"/>
    <dgm:cxn modelId="{2DBAED60-8800-4D4A-80C2-568BBDEE6352}" type="presParOf" srcId="{EA50B0C3-CDDD-44D3-81FF-941A196D28C7}" destId="{3D3CE5BC-C852-4F42-B391-477E43424FC5}" srcOrd="2" destOrd="0" presId="urn:microsoft.com/office/officeart/2018/2/layout/IconCircleList"/>
    <dgm:cxn modelId="{7E8115EA-08EF-4DE9-BE7A-1F933A7662E9}" type="presParOf" srcId="{EA50B0C3-CDDD-44D3-81FF-941A196D28C7}" destId="{3E759B28-D18B-464F-AF57-93CFF01F9995}" srcOrd="3" destOrd="0" presId="urn:microsoft.com/office/officeart/2018/2/layout/IconCircleList"/>
    <dgm:cxn modelId="{0AF014C5-1E70-4E0D-9446-F378111E9E56}" type="presParOf" srcId="{E934101B-BF40-4453-BE04-83ACF8A52843}" destId="{4B59DDDC-BC81-4B36-B7E7-24796C297E7D}" srcOrd="1" destOrd="0" presId="urn:microsoft.com/office/officeart/2018/2/layout/IconCircleList"/>
    <dgm:cxn modelId="{67DFF76D-3445-4A0B-AAF3-0F1F4C96EB14}" type="presParOf" srcId="{E934101B-BF40-4453-BE04-83ACF8A52843}" destId="{27829F1E-CED6-4703-974D-5E82FA8FDC47}" srcOrd="2" destOrd="0" presId="urn:microsoft.com/office/officeart/2018/2/layout/IconCircleList"/>
    <dgm:cxn modelId="{B1D6EC01-FCD1-4AE2-BD25-185808D6D7BA}" type="presParOf" srcId="{27829F1E-CED6-4703-974D-5E82FA8FDC47}" destId="{479BBC99-6920-4254-969E-04923A7A854F}" srcOrd="0" destOrd="0" presId="urn:microsoft.com/office/officeart/2018/2/layout/IconCircleList"/>
    <dgm:cxn modelId="{24279F3F-E36D-41C2-B469-E1D12C4E61DF}" type="presParOf" srcId="{27829F1E-CED6-4703-974D-5E82FA8FDC47}" destId="{AF51DA69-1CFF-46B0-BD6C-F959B2A94CBE}" srcOrd="1" destOrd="0" presId="urn:microsoft.com/office/officeart/2018/2/layout/IconCircleList"/>
    <dgm:cxn modelId="{0E403AC5-65D7-48E4-A509-A72BB5337D80}" type="presParOf" srcId="{27829F1E-CED6-4703-974D-5E82FA8FDC47}" destId="{B16E1E01-CAFF-4891-A363-B30E14EAE086}" srcOrd="2" destOrd="0" presId="urn:microsoft.com/office/officeart/2018/2/layout/IconCircleList"/>
    <dgm:cxn modelId="{F3AE05D9-6AD7-4E55-9CE1-683A64A85AE9}" type="presParOf" srcId="{27829F1E-CED6-4703-974D-5E82FA8FDC47}" destId="{86C20A22-279F-44B2-B203-7E08DC4FF5F1}" srcOrd="3" destOrd="0" presId="urn:microsoft.com/office/officeart/2018/2/layout/IconCircleList"/>
    <dgm:cxn modelId="{7CDB28D0-8A6E-406D-8E69-5929E55159D6}" type="presParOf" srcId="{E934101B-BF40-4453-BE04-83ACF8A52843}" destId="{E77A97B9-6E23-4D61-87C1-E6153F7530A2}" srcOrd="3" destOrd="0" presId="urn:microsoft.com/office/officeart/2018/2/layout/IconCircleList"/>
    <dgm:cxn modelId="{9F244B6E-F0EE-47DC-8960-DF9EA60F019C}" type="presParOf" srcId="{E934101B-BF40-4453-BE04-83ACF8A52843}" destId="{F4A529C2-8009-4B2F-AD99-3E292E1001DF}" srcOrd="4" destOrd="0" presId="urn:microsoft.com/office/officeart/2018/2/layout/IconCircleList"/>
    <dgm:cxn modelId="{540DDEB2-B738-4DC6-B5AB-E6371C99EB33}" type="presParOf" srcId="{F4A529C2-8009-4B2F-AD99-3E292E1001DF}" destId="{0C26B15E-3103-480C-9CE9-D8C6701F43C2}" srcOrd="0" destOrd="0" presId="urn:microsoft.com/office/officeart/2018/2/layout/IconCircleList"/>
    <dgm:cxn modelId="{A7AD2F4C-25E7-41F9-9072-12154C6DEF32}" type="presParOf" srcId="{F4A529C2-8009-4B2F-AD99-3E292E1001DF}" destId="{A6F8E2A3-5731-4032-9F80-84798CCA94E6}" srcOrd="1" destOrd="0" presId="urn:microsoft.com/office/officeart/2018/2/layout/IconCircleList"/>
    <dgm:cxn modelId="{1B7B5E4C-356C-4ED5-A0F8-FEFA16F8E916}" type="presParOf" srcId="{F4A529C2-8009-4B2F-AD99-3E292E1001DF}" destId="{379794CA-8E97-4D41-B526-FC7A16894BA7}" srcOrd="2" destOrd="0" presId="urn:microsoft.com/office/officeart/2018/2/layout/IconCircleList"/>
    <dgm:cxn modelId="{196334C2-346A-4EED-B3FE-FE91DC0C888A}" type="presParOf" srcId="{F4A529C2-8009-4B2F-AD99-3E292E1001DF}" destId="{49764FA7-5A54-4D06-BE3E-9559499165A5}" srcOrd="3" destOrd="0" presId="urn:microsoft.com/office/officeart/2018/2/layout/IconCircleList"/>
    <dgm:cxn modelId="{FD8EED5E-7294-45C9-B4D4-6C5D66208F9F}" type="presParOf" srcId="{E934101B-BF40-4453-BE04-83ACF8A52843}" destId="{63C1895A-77AB-4BE8-B072-2E3603BB75B0}" srcOrd="5" destOrd="0" presId="urn:microsoft.com/office/officeart/2018/2/layout/IconCircleList"/>
    <dgm:cxn modelId="{C826A9E6-0A82-47E1-BA10-F290B1C2557D}" type="presParOf" srcId="{E934101B-BF40-4453-BE04-83ACF8A52843}" destId="{D51D4953-4BDF-4FD3-87F3-B126A3B191E3}" srcOrd="6" destOrd="0" presId="urn:microsoft.com/office/officeart/2018/2/layout/IconCircleList"/>
    <dgm:cxn modelId="{58E3AD0A-3179-40C1-B861-C8F6A4770EAC}" type="presParOf" srcId="{D51D4953-4BDF-4FD3-87F3-B126A3B191E3}" destId="{852C3EF4-8B7A-4555-A4B1-5C8518259346}" srcOrd="0" destOrd="0" presId="urn:microsoft.com/office/officeart/2018/2/layout/IconCircleList"/>
    <dgm:cxn modelId="{5DD54C4F-A101-48BB-875C-D6598CA0C04F}" type="presParOf" srcId="{D51D4953-4BDF-4FD3-87F3-B126A3B191E3}" destId="{39F2FAF0-F980-455D-9FF7-4F861A78A522}" srcOrd="1" destOrd="0" presId="urn:microsoft.com/office/officeart/2018/2/layout/IconCircleList"/>
    <dgm:cxn modelId="{F87E151C-1A1C-4005-BAE1-6D6C8FB40C9B}" type="presParOf" srcId="{D51D4953-4BDF-4FD3-87F3-B126A3B191E3}" destId="{2D7B5769-B617-4A89-811A-65A26A9F18FD}" srcOrd="2" destOrd="0" presId="urn:microsoft.com/office/officeart/2018/2/layout/IconCircleList"/>
    <dgm:cxn modelId="{24E95430-96EA-40FC-ABD7-40BC499B7BA5}" type="presParOf" srcId="{D51D4953-4BDF-4FD3-87F3-B126A3B191E3}" destId="{A53FA320-379E-466C-BF8D-1F14CB76D870}" srcOrd="3" destOrd="0" presId="urn:microsoft.com/office/officeart/2018/2/layout/IconCircleList"/>
    <dgm:cxn modelId="{015D6700-EDF3-44B9-B796-57B61D6C3285}" type="presParOf" srcId="{E934101B-BF40-4453-BE04-83ACF8A52843}" destId="{2610272D-6B6B-42BA-BF5A-84AA9FD3C032}" srcOrd="7" destOrd="0" presId="urn:microsoft.com/office/officeart/2018/2/layout/IconCircleList"/>
    <dgm:cxn modelId="{3CE05679-1EB0-4567-8076-E49155088AE3}" type="presParOf" srcId="{E934101B-BF40-4453-BE04-83ACF8A52843}" destId="{F9D65416-4F67-416B-A9ED-5BA36088F370}" srcOrd="8" destOrd="0" presId="urn:microsoft.com/office/officeart/2018/2/layout/IconCircleList"/>
    <dgm:cxn modelId="{A61D8477-1547-40C3-9FE3-6254B6AE25A3}" type="presParOf" srcId="{F9D65416-4F67-416B-A9ED-5BA36088F370}" destId="{72C94889-1C7B-4DC8-A275-F2BBF7975CB0}" srcOrd="0" destOrd="0" presId="urn:microsoft.com/office/officeart/2018/2/layout/IconCircleList"/>
    <dgm:cxn modelId="{1992B986-EDBC-4CC2-8A0D-B3FA5CC77625}" type="presParOf" srcId="{F9D65416-4F67-416B-A9ED-5BA36088F370}" destId="{2995AFE4-981C-43FD-BBBB-0A7F18FF3CC4}" srcOrd="1" destOrd="0" presId="urn:microsoft.com/office/officeart/2018/2/layout/IconCircleList"/>
    <dgm:cxn modelId="{2BBC94BA-B995-44AB-9F7D-842F1E17970B}" type="presParOf" srcId="{F9D65416-4F67-416B-A9ED-5BA36088F370}" destId="{8E42371E-1DCC-41C1-8BD5-8AC64868EC6B}" srcOrd="2" destOrd="0" presId="urn:microsoft.com/office/officeart/2018/2/layout/IconCircleList"/>
    <dgm:cxn modelId="{790DB1F7-8670-4438-8053-06C99E935F12}" type="presParOf" srcId="{F9D65416-4F67-416B-A9ED-5BA36088F370}" destId="{977E1241-A6BF-4E5A-9C4C-46D6E9CBD2B0}" srcOrd="3" destOrd="0" presId="urn:microsoft.com/office/officeart/2018/2/layout/IconCircleList"/>
    <dgm:cxn modelId="{9250B99A-430B-459A-8592-2223EF16238C}" type="presParOf" srcId="{E934101B-BF40-4453-BE04-83ACF8A52843}" destId="{12E53D6C-04A8-4260-A629-155D775CF997}" srcOrd="9" destOrd="0" presId="urn:microsoft.com/office/officeart/2018/2/layout/IconCircleList"/>
    <dgm:cxn modelId="{3FB88AC1-5581-449A-875A-CBC4CF3A9C74}" type="presParOf" srcId="{E934101B-BF40-4453-BE04-83ACF8A52843}" destId="{F6CFFB15-573D-4D23-914C-A48B8BD14CCD}" srcOrd="10" destOrd="0" presId="urn:microsoft.com/office/officeart/2018/2/layout/IconCircleList"/>
    <dgm:cxn modelId="{F6097FE2-5975-4157-9E11-2242F3725C7A}" type="presParOf" srcId="{F6CFFB15-573D-4D23-914C-A48B8BD14CCD}" destId="{C8A3B0E6-0551-43E8-BB5A-18012A0FD3AC}" srcOrd="0" destOrd="0" presId="urn:microsoft.com/office/officeart/2018/2/layout/IconCircleList"/>
    <dgm:cxn modelId="{B55D5EC4-1735-4945-A56E-06EB77C4BBA6}" type="presParOf" srcId="{F6CFFB15-573D-4D23-914C-A48B8BD14CCD}" destId="{5B9E105E-48BA-46AD-A7B3-AFE59D0C231C}" srcOrd="1" destOrd="0" presId="urn:microsoft.com/office/officeart/2018/2/layout/IconCircleList"/>
    <dgm:cxn modelId="{CEB3B8C5-D577-426C-BF1A-53F397281421}" type="presParOf" srcId="{F6CFFB15-573D-4D23-914C-A48B8BD14CCD}" destId="{F7A3D870-606A-476E-BDD6-BBB659CF1B6A}" srcOrd="2" destOrd="0" presId="urn:microsoft.com/office/officeart/2018/2/layout/IconCircleList"/>
    <dgm:cxn modelId="{6865F345-61B7-45EC-A577-892708D390F6}" type="presParOf" srcId="{F6CFFB15-573D-4D23-914C-A48B8BD14CCD}" destId="{69D204D3-233D-44E2-AC5D-90A9AD8E6B4E}" srcOrd="3" destOrd="0" presId="urn:microsoft.com/office/officeart/2018/2/layout/IconCircleList"/>
    <dgm:cxn modelId="{144AC83B-91B5-4060-905D-13B01E29B793}" type="presParOf" srcId="{E934101B-BF40-4453-BE04-83ACF8A52843}" destId="{5C0F579B-ED44-4E99-ADA3-F745C3A34EBE}" srcOrd="11" destOrd="0" presId="urn:microsoft.com/office/officeart/2018/2/layout/IconCircleList"/>
    <dgm:cxn modelId="{FDBEC613-0EBD-4AF5-B987-BD5CED52E9F0}" type="presParOf" srcId="{E934101B-BF40-4453-BE04-83ACF8A52843}" destId="{F434DB59-84F5-4243-9FAF-DA8DCDAE1DF5}" srcOrd="12" destOrd="0" presId="urn:microsoft.com/office/officeart/2018/2/layout/IconCircleList"/>
    <dgm:cxn modelId="{6FF75F58-D391-4858-905B-629597C03734}" type="presParOf" srcId="{F434DB59-84F5-4243-9FAF-DA8DCDAE1DF5}" destId="{29F8F67F-6296-4737-A974-BBCD9EA4C5FB}" srcOrd="0" destOrd="0" presId="urn:microsoft.com/office/officeart/2018/2/layout/IconCircleList"/>
    <dgm:cxn modelId="{C9121D73-FDE6-4CA8-B1A5-13ED39882241}" type="presParOf" srcId="{F434DB59-84F5-4243-9FAF-DA8DCDAE1DF5}" destId="{55F0A7C8-28D9-4CE3-9905-95D74D7C86C0}" srcOrd="1" destOrd="0" presId="urn:microsoft.com/office/officeart/2018/2/layout/IconCircleList"/>
    <dgm:cxn modelId="{15821350-DF35-4DA9-A29F-E231DE217E6E}" type="presParOf" srcId="{F434DB59-84F5-4243-9FAF-DA8DCDAE1DF5}" destId="{52E29309-627C-42BD-BBFB-9859B386CEB3}" srcOrd="2" destOrd="0" presId="urn:microsoft.com/office/officeart/2018/2/layout/IconCircleList"/>
    <dgm:cxn modelId="{D6DDBC11-FAC2-48AE-9B64-11CEE04401F2}" type="presParOf" srcId="{F434DB59-84F5-4243-9FAF-DA8DCDAE1DF5}" destId="{4168577D-8823-4AF5-A496-2AE298CB4E3F}" srcOrd="3" destOrd="0" presId="urn:microsoft.com/office/officeart/2018/2/layout/IconCircleList"/>
    <dgm:cxn modelId="{5BC3953B-C19C-42AC-B8B3-F7654B4F2F35}" type="presParOf" srcId="{E934101B-BF40-4453-BE04-83ACF8A52843}" destId="{FF3A6501-E418-408F-ADC8-6F35CB071403}" srcOrd="13" destOrd="0" presId="urn:microsoft.com/office/officeart/2018/2/layout/IconCircleList"/>
    <dgm:cxn modelId="{E3BE24B8-524D-43A0-B207-D51E9323C2F3}" type="presParOf" srcId="{E934101B-BF40-4453-BE04-83ACF8A52843}" destId="{8A284A62-A188-477A-8644-54A6282A8EAD}" srcOrd="14" destOrd="0" presId="urn:microsoft.com/office/officeart/2018/2/layout/IconCircleList"/>
    <dgm:cxn modelId="{82860473-ADE3-4960-B8F1-BE1BDF23CB5B}" type="presParOf" srcId="{8A284A62-A188-477A-8644-54A6282A8EAD}" destId="{8E8E3F0B-45E3-45F2-BC45-D5435235A9D4}" srcOrd="0" destOrd="0" presId="urn:microsoft.com/office/officeart/2018/2/layout/IconCircleList"/>
    <dgm:cxn modelId="{660E61BA-6316-4F41-9233-6E386A3DFFDD}" type="presParOf" srcId="{8A284A62-A188-477A-8644-54A6282A8EAD}" destId="{8FA05B90-B3AF-4BA6-83F9-A7A80CC3A816}" srcOrd="1" destOrd="0" presId="urn:microsoft.com/office/officeart/2018/2/layout/IconCircleList"/>
    <dgm:cxn modelId="{AD6CE6F6-1017-42BF-947C-26ADED684A5A}" type="presParOf" srcId="{8A284A62-A188-477A-8644-54A6282A8EAD}" destId="{A3BBC16D-E421-4DF8-81FD-06D9A390659B}" srcOrd="2" destOrd="0" presId="urn:microsoft.com/office/officeart/2018/2/layout/IconCircleList"/>
    <dgm:cxn modelId="{5EC69C3C-CF4F-4D95-99AB-309E1491062E}" type="presParOf" srcId="{8A284A62-A188-477A-8644-54A6282A8EAD}" destId="{83666C4A-353E-463D-BFC4-418972DEE587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E54665-304B-4E1D-AEA4-544B1E4A56AA}">
      <dsp:nvSpPr>
        <dsp:cNvPr id="0" name=""/>
        <dsp:cNvSpPr/>
      </dsp:nvSpPr>
      <dsp:spPr>
        <a:xfrm>
          <a:off x="308083" y="945200"/>
          <a:ext cx="960750" cy="960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D8F4C-1F4F-41A1-BB9B-DF06E8CD308B}">
      <dsp:nvSpPr>
        <dsp:cNvPr id="0" name=""/>
        <dsp:cNvSpPr/>
      </dsp:nvSpPr>
      <dsp:spPr>
        <a:xfrm>
          <a:off x="512833" y="1149950"/>
          <a:ext cx="551250" cy="55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7386E8-DA03-402C-BD5B-BD5C7EC16532}">
      <dsp:nvSpPr>
        <dsp:cNvPr id="0" name=""/>
        <dsp:cNvSpPr/>
      </dsp:nvSpPr>
      <dsp:spPr>
        <a:xfrm>
          <a:off x="958" y="2205200"/>
          <a:ext cx="1575000" cy="120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b="1" kern="1200"/>
            <a:t>Сердце</a:t>
          </a:r>
          <a:r>
            <a:rPr lang="ru-RU" sz="1100" kern="1200"/>
            <a:t> – это мышечный насос, который перекачивает кровь по сосудам, чтобы обеспечить клетки организма кислородом и питательными  веществами.</a:t>
          </a:r>
          <a:endParaRPr lang="en-US" sz="1100" kern="1200"/>
        </a:p>
      </dsp:txBody>
      <dsp:txXfrm>
        <a:off x="958" y="2205200"/>
        <a:ext cx="1575000" cy="1200937"/>
      </dsp:txXfrm>
    </dsp:sp>
    <dsp:sp modelId="{117FB4F2-B18F-4DFC-98B9-A1BFF05C110F}">
      <dsp:nvSpPr>
        <dsp:cNvPr id="0" name=""/>
        <dsp:cNvSpPr/>
      </dsp:nvSpPr>
      <dsp:spPr>
        <a:xfrm>
          <a:off x="2158708" y="945200"/>
          <a:ext cx="960750" cy="960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13EB3-90F5-4D2E-A706-CBBB7D778F0A}">
      <dsp:nvSpPr>
        <dsp:cNvPr id="0" name=""/>
        <dsp:cNvSpPr/>
      </dsp:nvSpPr>
      <dsp:spPr>
        <a:xfrm>
          <a:off x="2363458" y="1149950"/>
          <a:ext cx="551250" cy="55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B5B769-E9D2-47D8-A06E-2DA9F58700EF}">
      <dsp:nvSpPr>
        <dsp:cNvPr id="0" name=""/>
        <dsp:cNvSpPr/>
      </dsp:nvSpPr>
      <dsp:spPr>
        <a:xfrm>
          <a:off x="1851583" y="2205200"/>
          <a:ext cx="1575000" cy="120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Здоровое сердце сокращается 50-80 раз в минуту </a:t>
          </a:r>
          <a:endParaRPr lang="en-US" sz="1100" kern="1200"/>
        </a:p>
      </dsp:txBody>
      <dsp:txXfrm>
        <a:off x="1851583" y="2205200"/>
        <a:ext cx="1575000" cy="1200937"/>
      </dsp:txXfrm>
    </dsp:sp>
    <dsp:sp modelId="{08BBE90F-2E9A-440B-AA9C-E42D54AFE7A4}">
      <dsp:nvSpPr>
        <dsp:cNvPr id="0" name=""/>
        <dsp:cNvSpPr/>
      </dsp:nvSpPr>
      <dsp:spPr>
        <a:xfrm>
          <a:off x="4009333" y="945200"/>
          <a:ext cx="960750" cy="960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A955AC-94EC-4A48-9219-80E8B6B9A2B3}">
      <dsp:nvSpPr>
        <dsp:cNvPr id="0" name=""/>
        <dsp:cNvSpPr/>
      </dsp:nvSpPr>
      <dsp:spPr>
        <a:xfrm>
          <a:off x="4214083" y="1149950"/>
          <a:ext cx="551250" cy="55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2A923E-1D57-4BC9-9953-E97F3C87A696}">
      <dsp:nvSpPr>
        <dsp:cNvPr id="0" name=""/>
        <dsp:cNvSpPr/>
      </dsp:nvSpPr>
      <dsp:spPr>
        <a:xfrm>
          <a:off x="3702208" y="2205200"/>
          <a:ext cx="1575000" cy="120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От сердца кровь движется по артериям, а к сердцу возвращается по венам.</a:t>
          </a:r>
          <a:endParaRPr lang="en-US" sz="1100" kern="1200"/>
        </a:p>
      </dsp:txBody>
      <dsp:txXfrm>
        <a:off x="3702208" y="2205200"/>
        <a:ext cx="1575000" cy="1200937"/>
      </dsp:txXfrm>
    </dsp:sp>
    <dsp:sp modelId="{2D9939CF-C6D9-48B3-8BA9-25E84025BF19}">
      <dsp:nvSpPr>
        <dsp:cNvPr id="0" name=""/>
        <dsp:cNvSpPr/>
      </dsp:nvSpPr>
      <dsp:spPr>
        <a:xfrm>
          <a:off x="5859958" y="945200"/>
          <a:ext cx="960750" cy="960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4251E2-CCFB-441D-AD92-C9FC2C8993C7}">
      <dsp:nvSpPr>
        <dsp:cNvPr id="0" name=""/>
        <dsp:cNvSpPr/>
      </dsp:nvSpPr>
      <dsp:spPr>
        <a:xfrm>
          <a:off x="6064708" y="1149950"/>
          <a:ext cx="551250" cy="55125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CD37A3-1B0C-4570-A843-1E31566CA0A0}">
      <dsp:nvSpPr>
        <dsp:cNvPr id="0" name=""/>
        <dsp:cNvSpPr/>
      </dsp:nvSpPr>
      <dsp:spPr>
        <a:xfrm>
          <a:off x="5552833" y="2205200"/>
          <a:ext cx="1575000" cy="12009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ru-RU" sz="1100" kern="1200"/>
            <a:t>Проходя через легкие, кровь связывается с кислородом, который затем разносится по всему организму вместе с питательными веществами, получаемыми из пищи</a:t>
          </a:r>
          <a:endParaRPr lang="en-US" sz="1100" kern="1200"/>
        </a:p>
      </dsp:txBody>
      <dsp:txXfrm>
        <a:off x="5552833" y="2205200"/>
        <a:ext cx="1575000" cy="120093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B72BD4-0D07-42A2-8ABD-475A9AF0B397}">
      <dsp:nvSpPr>
        <dsp:cNvPr id="0" name=""/>
        <dsp:cNvSpPr/>
      </dsp:nvSpPr>
      <dsp:spPr>
        <a:xfrm>
          <a:off x="0" y="1929"/>
          <a:ext cx="4543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F5FD7-7607-41AD-886A-278A08206F6E}">
      <dsp:nvSpPr>
        <dsp:cNvPr id="0" name=""/>
        <dsp:cNvSpPr/>
      </dsp:nvSpPr>
      <dsp:spPr>
        <a:xfrm>
          <a:off x="0" y="1929"/>
          <a:ext cx="4543425" cy="65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Повышенное артериальное давление.</a:t>
          </a:r>
          <a:endParaRPr lang="en-US" sz="1800" kern="1200"/>
        </a:p>
      </dsp:txBody>
      <dsp:txXfrm>
        <a:off x="0" y="1929"/>
        <a:ext cx="4543425" cy="657904"/>
      </dsp:txXfrm>
    </dsp:sp>
    <dsp:sp modelId="{93A553A9-B1A5-4D7E-A858-51263BBA5673}">
      <dsp:nvSpPr>
        <dsp:cNvPr id="0" name=""/>
        <dsp:cNvSpPr/>
      </dsp:nvSpPr>
      <dsp:spPr>
        <a:xfrm>
          <a:off x="0" y="659834"/>
          <a:ext cx="4543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18CA71-5268-4E00-BFDB-7CB348110B9F}">
      <dsp:nvSpPr>
        <dsp:cNvPr id="0" name=""/>
        <dsp:cNvSpPr/>
      </dsp:nvSpPr>
      <dsp:spPr>
        <a:xfrm>
          <a:off x="0" y="659834"/>
          <a:ext cx="4543425" cy="65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Ишемическая болезнь сердца и инфаркт миокарда.</a:t>
          </a:r>
          <a:endParaRPr lang="en-US" sz="1800" kern="1200"/>
        </a:p>
      </dsp:txBody>
      <dsp:txXfrm>
        <a:off x="0" y="659834"/>
        <a:ext cx="4543425" cy="657904"/>
      </dsp:txXfrm>
    </dsp:sp>
    <dsp:sp modelId="{6A87ED25-3023-4E5B-943C-5C99EDC34EA6}">
      <dsp:nvSpPr>
        <dsp:cNvPr id="0" name=""/>
        <dsp:cNvSpPr/>
      </dsp:nvSpPr>
      <dsp:spPr>
        <a:xfrm>
          <a:off x="0" y="1317739"/>
          <a:ext cx="4543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28E7EF-D046-4D96-8722-8AA8D2500236}">
      <dsp:nvSpPr>
        <dsp:cNvPr id="0" name=""/>
        <dsp:cNvSpPr/>
      </dsp:nvSpPr>
      <dsp:spPr>
        <a:xfrm>
          <a:off x="0" y="1317739"/>
          <a:ext cx="4543425" cy="65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Пороки клапанов сердца.</a:t>
          </a:r>
          <a:endParaRPr lang="en-US" sz="1800" kern="1200"/>
        </a:p>
      </dsp:txBody>
      <dsp:txXfrm>
        <a:off x="0" y="1317739"/>
        <a:ext cx="4543425" cy="657904"/>
      </dsp:txXfrm>
    </dsp:sp>
    <dsp:sp modelId="{0219B552-21A0-4519-84C3-6B965CC9D3AD}">
      <dsp:nvSpPr>
        <dsp:cNvPr id="0" name=""/>
        <dsp:cNvSpPr/>
      </dsp:nvSpPr>
      <dsp:spPr>
        <a:xfrm>
          <a:off x="0" y="1975644"/>
          <a:ext cx="4543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45D728-6C90-49EB-87A3-96B468EF1DA6}">
      <dsp:nvSpPr>
        <dsp:cNvPr id="0" name=""/>
        <dsp:cNvSpPr/>
      </dsp:nvSpPr>
      <dsp:spPr>
        <a:xfrm>
          <a:off x="0" y="1975643"/>
          <a:ext cx="4543425" cy="65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Сахарный диабет.</a:t>
          </a:r>
          <a:endParaRPr lang="en-US" sz="1800" kern="1200"/>
        </a:p>
      </dsp:txBody>
      <dsp:txXfrm>
        <a:off x="0" y="1975643"/>
        <a:ext cx="4543425" cy="657904"/>
      </dsp:txXfrm>
    </dsp:sp>
    <dsp:sp modelId="{075CBE3F-6E0D-45F2-8B8B-80B63C1B3088}">
      <dsp:nvSpPr>
        <dsp:cNvPr id="0" name=""/>
        <dsp:cNvSpPr/>
      </dsp:nvSpPr>
      <dsp:spPr>
        <a:xfrm>
          <a:off x="0" y="2633548"/>
          <a:ext cx="4543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B86700-6D9C-4F1A-8A6E-A291437E626A}">
      <dsp:nvSpPr>
        <dsp:cNvPr id="0" name=""/>
        <dsp:cNvSpPr/>
      </dsp:nvSpPr>
      <dsp:spPr>
        <a:xfrm>
          <a:off x="0" y="2633548"/>
          <a:ext cx="4543425" cy="65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Чрезмерное употребление алкоголя.</a:t>
          </a:r>
          <a:endParaRPr lang="en-US" sz="1800" kern="1200"/>
        </a:p>
      </dsp:txBody>
      <dsp:txXfrm>
        <a:off x="0" y="2633548"/>
        <a:ext cx="4543425" cy="657904"/>
      </dsp:txXfrm>
    </dsp:sp>
    <dsp:sp modelId="{856FA32D-8E4B-4D63-84BC-F331E6EBB388}">
      <dsp:nvSpPr>
        <dsp:cNvPr id="0" name=""/>
        <dsp:cNvSpPr/>
      </dsp:nvSpPr>
      <dsp:spPr>
        <a:xfrm>
          <a:off x="0" y="3291453"/>
          <a:ext cx="454342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34A9F1-98A1-4DF6-ACE8-47D026A84A56}">
      <dsp:nvSpPr>
        <dsp:cNvPr id="0" name=""/>
        <dsp:cNvSpPr/>
      </dsp:nvSpPr>
      <dsp:spPr>
        <a:xfrm>
          <a:off x="0" y="3291453"/>
          <a:ext cx="4543425" cy="657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Ожирение</a:t>
          </a:r>
          <a:endParaRPr lang="en-US" sz="1800" kern="1200"/>
        </a:p>
      </dsp:txBody>
      <dsp:txXfrm>
        <a:off x="0" y="3291453"/>
        <a:ext cx="4543425" cy="6579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ED16D0-C593-485B-A500-DCF4C11236B8}">
      <dsp:nvSpPr>
        <dsp:cNvPr id="0" name=""/>
        <dsp:cNvSpPr/>
      </dsp:nvSpPr>
      <dsp:spPr>
        <a:xfrm>
          <a:off x="82613" y="90072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8A124-45CF-4CF5-A051-66A8C8E2A760}">
      <dsp:nvSpPr>
        <dsp:cNvPr id="0" name=""/>
        <dsp:cNvSpPr/>
      </dsp:nvSpPr>
      <dsp:spPr>
        <a:xfrm>
          <a:off x="271034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759B28-D18B-464F-AF57-93CFF01F9995}">
      <dsp:nvSpPr>
        <dsp:cNvPr id="0" name=""/>
        <dsp:cNvSpPr/>
      </dsp:nvSpPr>
      <dsp:spPr>
        <a:xfrm>
          <a:off x="1172126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 К расслабляющим воздействиям относятся:</a:t>
          </a:r>
          <a:endParaRPr lang="en-US" sz="1100" kern="1200"/>
        </a:p>
      </dsp:txBody>
      <dsp:txXfrm>
        <a:off x="1172126" y="90072"/>
        <a:ext cx="2114937" cy="897246"/>
      </dsp:txXfrm>
    </dsp:sp>
    <dsp:sp modelId="{479BBC99-6920-4254-969E-04923A7A854F}">
      <dsp:nvSpPr>
        <dsp:cNvPr id="0" name=""/>
        <dsp:cNvSpPr/>
      </dsp:nvSpPr>
      <dsp:spPr>
        <a:xfrm>
          <a:off x="3655575" y="90072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51DA69-1CFF-46B0-BD6C-F959B2A94CBE}">
      <dsp:nvSpPr>
        <dsp:cNvPr id="0" name=""/>
        <dsp:cNvSpPr/>
      </dsp:nvSpPr>
      <dsp:spPr>
        <a:xfrm>
          <a:off x="3843996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C20A22-279F-44B2-B203-7E08DC4FF5F1}">
      <dsp:nvSpPr>
        <dsp:cNvPr id="0" name=""/>
        <dsp:cNvSpPr/>
      </dsp:nvSpPr>
      <dsp:spPr>
        <a:xfrm>
          <a:off x="4745088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Прослушивание спокойной музыки</a:t>
          </a:r>
          <a:endParaRPr lang="en-US" sz="1100" kern="1200"/>
        </a:p>
      </dsp:txBody>
      <dsp:txXfrm>
        <a:off x="4745088" y="90072"/>
        <a:ext cx="2114937" cy="897246"/>
      </dsp:txXfrm>
    </dsp:sp>
    <dsp:sp modelId="{0C26B15E-3103-480C-9CE9-D8C6701F43C2}">
      <dsp:nvSpPr>
        <dsp:cNvPr id="0" name=""/>
        <dsp:cNvSpPr/>
      </dsp:nvSpPr>
      <dsp:spPr>
        <a:xfrm>
          <a:off x="7228536" y="90072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F8E2A3-5731-4032-9F80-84798CCA94E6}">
      <dsp:nvSpPr>
        <dsp:cNvPr id="0" name=""/>
        <dsp:cNvSpPr/>
      </dsp:nvSpPr>
      <dsp:spPr>
        <a:xfrm>
          <a:off x="7416958" y="278494"/>
          <a:ext cx="520402" cy="52040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764FA7-5A54-4D06-BE3E-9559499165A5}">
      <dsp:nvSpPr>
        <dsp:cNvPr id="0" name=""/>
        <dsp:cNvSpPr/>
      </dsp:nvSpPr>
      <dsp:spPr>
        <a:xfrm>
          <a:off x="8318049" y="90072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Чтение</a:t>
          </a:r>
          <a:endParaRPr lang="en-US" sz="1100" kern="1200"/>
        </a:p>
      </dsp:txBody>
      <dsp:txXfrm>
        <a:off x="8318049" y="90072"/>
        <a:ext cx="2114937" cy="897246"/>
      </dsp:txXfrm>
    </dsp:sp>
    <dsp:sp modelId="{852C3EF4-8B7A-4555-A4B1-5C8518259346}">
      <dsp:nvSpPr>
        <dsp:cNvPr id="0" name=""/>
        <dsp:cNvSpPr/>
      </dsp:nvSpPr>
      <dsp:spPr>
        <a:xfrm>
          <a:off x="82613" y="1727045"/>
          <a:ext cx="897246" cy="8972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F2FAF0-F980-455D-9FF7-4F861A78A522}">
      <dsp:nvSpPr>
        <dsp:cNvPr id="0" name=""/>
        <dsp:cNvSpPr/>
      </dsp:nvSpPr>
      <dsp:spPr>
        <a:xfrm>
          <a:off x="271034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3FA320-379E-466C-BF8D-1F14CB76D870}">
      <dsp:nvSpPr>
        <dsp:cNvPr id="0" name=""/>
        <dsp:cNvSpPr/>
      </dsp:nvSpPr>
      <dsp:spPr>
        <a:xfrm>
          <a:off x="1172126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Рыбалка</a:t>
          </a:r>
          <a:endParaRPr lang="en-US" sz="1100" kern="1200"/>
        </a:p>
      </dsp:txBody>
      <dsp:txXfrm>
        <a:off x="1172126" y="1727045"/>
        <a:ext cx="2114937" cy="897246"/>
      </dsp:txXfrm>
    </dsp:sp>
    <dsp:sp modelId="{72C94889-1C7B-4DC8-A275-F2BBF7975CB0}">
      <dsp:nvSpPr>
        <dsp:cNvPr id="0" name=""/>
        <dsp:cNvSpPr/>
      </dsp:nvSpPr>
      <dsp:spPr>
        <a:xfrm>
          <a:off x="3655575" y="1727045"/>
          <a:ext cx="897246" cy="89724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95AFE4-981C-43FD-BBBB-0A7F18FF3CC4}">
      <dsp:nvSpPr>
        <dsp:cNvPr id="0" name=""/>
        <dsp:cNvSpPr/>
      </dsp:nvSpPr>
      <dsp:spPr>
        <a:xfrm>
          <a:off x="3843996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7E1241-A6BF-4E5A-9C4C-46D6E9CBD2B0}">
      <dsp:nvSpPr>
        <dsp:cNvPr id="0" name=""/>
        <dsp:cNvSpPr/>
      </dsp:nvSpPr>
      <dsp:spPr>
        <a:xfrm>
          <a:off x="4745088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Релаксирующие практики</a:t>
          </a:r>
          <a:endParaRPr lang="en-US" sz="1100" kern="1200"/>
        </a:p>
      </dsp:txBody>
      <dsp:txXfrm>
        <a:off x="4745088" y="1727045"/>
        <a:ext cx="2114937" cy="897246"/>
      </dsp:txXfrm>
    </dsp:sp>
    <dsp:sp modelId="{C8A3B0E6-0551-43E8-BB5A-18012A0FD3AC}">
      <dsp:nvSpPr>
        <dsp:cNvPr id="0" name=""/>
        <dsp:cNvSpPr/>
      </dsp:nvSpPr>
      <dsp:spPr>
        <a:xfrm>
          <a:off x="7228536" y="1727045"/>
          <a:ext cx="897246" cy="897246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9E105E-48BA-46AD-A7B3-AFE59D0C231C}">
      <dsp:nvSpPr>
        <dsp:cNvPr id="0" name=""/>
        <dsp:cNvSpPr/>
      </dsp:nvSpPr>
      <dsp:spPr>
        <a:xfrm>
          <a:off x="7416958" y="1915467"/>
          <a:ext cx="520402" cy="520402"/>
        </a:xfrm>
        <a:prstGeom prst="rect">
          <a:avLst/>
        </a:prstGeom>
        <a:blipFill>
          <a:blip xmlns:r="http://schemas.openxmlformats.org/officeDocument/2006/relationships"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D204D3-233D-44E2-AC5D-90A9AD8E6B4E}">
      <dsp:nvSpPr>
        <dsp:cNvPr id="0" name=""/>
        <dsp:cNvSpPr/>
      </dsp:nvSpPr>
      <dsp:spPr>
        <a:xfrm>
          <a:off x="8318049" y="1727045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Попытка успокоиться за чашкой кофе, выкуриванием сигареты или бокалом вина только усугубят ваше состояние</a:t>
          </a:r>
          <a:r>
            <a:rPr lang="ru-RU" sz="1100" kern="1200"/>
            <a:t>.</a:t>
          </a:r>
          <a:endParaRPr lang="en-US" sz="1100" kern="1200"/>
        </a:p>
      </dsp:txBody>
      <dsp:txXfrm>
        <a:off x="8318049" y="1727045"/>
        <a:ext cx="2114937" cy="897246"/>
      </dsp:txXfrm>
    </dsp:sp>
    <dsp:sp modelId="{29F8F67F-6296-4737-A974-BBCD9EA4C5FB}">
      <dsp:nvSpPr>
        <dsp:cNvPr id="0" name=""/>
        <dsp:cNvSpPr/>
      </dsp:nvSpPr>
      <dsp:spPr>
        <a:xfrm>
          <a:off x="82613" y="3364019"/>
          <a:ext cx="897246" cy="897246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5F0A7C8-28D9-4CE3-9905-95D74D7C86C0}">
      <dsp:nvSpPr>
        <dsp:cNvPr id="0" name=""/>
        <dsp:cNvSpPr/>
      </dsp:nvSpPr>
      <dsp:spPr>
        <a:xfrm>
          <a:off x="271034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68577D-8823-4AF5-A496-2AE298CB4E3F}">
      <dsp:nvSpPr>
        <dsp:cNvPr id="0" name=""/>
        <dsp:cNvSpPr/>
      </dsp:nvSpPr>
      <dsp:spPr>
        <a:xfrm>
          <a:off x="1172126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kern="1200"/>
            <a:t>Постарайтесь научиться говорить «Нет». Осознайте, что существуют лимиты активности, которую вы способны выполнять.</a:t>
          </a:r>
          <a:endParaRPr lang="en-US" sz="1100" kern="1200"/>
        </a:p>
      </dsp:txBody>
      <dsp:txXfrm>
        <a:off x="1172126" y="3364019"/>
        <a:ext cx="2114937" cy="897246"/>
      </dsp:txXfrm>
    </dsp:sp>
    <dsp:sp modelId="{8E8E3F0B-45E3-45F2-BC45-D5435235A9D4}">
      <dsp:nvSpPr>
        <dsp:cNvPr id="0" name=""/>
        <dsp:cNvSpPr/>
      </dsp:nvSpPr>
      <dsp:spPr>
        <a:xfrm>
          <a:off x="3655575" y="3364019"/>
          <a:ext cx="897246" cy="89724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A05B90-B3AF-4BA6-83F9-A7A80CC3A816}">
      <dsp:nvSpPr>
        <dsp:cNvPr id="0" name=""/>
        <dsp:cNvSpPr/>
      </dsp:nvSpPr>
      <dsp:spPr>
        <a:xfrm>
          <a:off x="3843996" y="3552441"/>
          <a:ext cx="520402" cy="520402"/>
        </a:xfrm>
        <a:prstGeom prst="rect">
          <a:avLst/>
        </a:prstGeom>
        <a:blipFill>
          <a:blip xmlns:r="http://schemas.openxmlformats.org/officeDocument/2006/relationships"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666C4A-353E-463D-BFC4-418972DEE587}">
      <dsp:nvSpPr>
        <dsp:cNvPr id="0" name=""/>
        <dsp:cNvSpPr/>
      </dsp:nvSpPr>
      <dsp:spPr>
        <a:xfrm>
          <a:off x="4745088" y="3364019"/>
          <a:ext cx="2114937" cy="897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100" b="1" kern="1200"/>
            <a:t>Не забывайте смеяться</a:t>
          </a:r>
          <a:endParaRPr lang="en-US" sz="1100" kern="1200"/>
        </a:p>
      </dsp:txBody>
      <dsp:txXfrm>
        <a:off x="4745088" y="3364019"/>
        <a:ext cx="2114937" cy="8972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F2ED5E-85DF-4655-8BAE-92C309C434B6}" type="datetimeFigureOut">
              <a:rPr lang="ru-RU" smtClean="0"/>
              <a:t>18.02.2025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EF4A9-113B-4270-91F4-CEC33E5B7BC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39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EF4A9-113B-4270-91F4-CEC33E5B7BC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5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5EF4A9-113B-4270-91F4-CEC33E5B7BC8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31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33A9466-7206-50CE-D979-51E427E234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AD6A8-0A6A-57C3-10EF-DBE6AA4C4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74618" y="1122363"/>
            <a:ext cx="9698182" cy="1715087"/>
          </a:xfrm>
        </p:spPr>
        <p:txBody>
          <a:bodyPr anchor="b">
            <a:normAutofit/>
          </a:bodyPr>
          <a:lstStyle>
            <a:lvl1pPr algn="ctr">
              <a:defRPr sz="7200" b="1">
                <a:solidFill>
                  <a:srgbClr val="012F8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AE2F669-3AB6-967C-1909-C0B88260C0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74618" y="2973975"/>
            <a:ext cx="9698182" cy="794461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rgbClr val="012F8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F33259-EC0D-3CF3-C181-7285DF58B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02/18/2025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50FF29-14AA-F0E4-7FC3-8FD463DD62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1EA111-AAA2-3944-C49C-168C107F8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2698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81C185-A25B-4D51-CE42-08230E7E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2FA378C-23B6-3AEC-56FE-10B43098D9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439A77-51D8-F5CC-8D4E-4A412D9A5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02/18/2025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D5F90B-6FCF-A703-2AB3-2362C7F39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C8EF55-69E0-3EBE-93D8-8EF9F7134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7010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A6DC96-9AD3-9765-B11A-E63FD7B2B1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3DE18F7-6D74-2251-8C7A-DD8B1C741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C2947-B76D-78AE-7600-F726B0243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02/18/2025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FEAF9AC-59FD-187E-BA52-4CC20498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C84DE1-A9D9-B5A3-205B-C53846FE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84837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839EB0F2-515E-CDAE-FA00-7A8702A2F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56505-8A8B-439E-98F7-2AECC6E52EE5}" type="datetimeFigureOut">
              <a:rPr lang="ru-RU"/>
              <a:pPr>
                <a:defRPr/>
              </a:pPr>
              <a:t>18.02.2025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0A6128A5-4167-6E27-7988-B4EC12936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F5248916-7437-78E3-A21E-445210707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166DD-74B3-46AD-8FF5-FFD4E500CB5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19750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5246FB-A133-451D-49D2-FACB3CCD74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3FF21C-B2C5-7428-33DF-9789F2241A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DADE8F-6ECE-7B5B-3A49-76A2A3D3B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02/18/2025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1C50FF-5174-8184-E6DB-E1F1F36D0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8CD974-1A35-E9A6-2671-2C4A91232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8811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9366EB-A1D8-8540-0099-DFAA86D19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E5CD96D-41EB-997E-D544-C33DF2E6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153BCA-5E51-D75B-A71D-4DBB5AE13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02/18/2025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AFB34D-1E5B-ED4B-8F80-6B18F08A7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996825-8D10-473A-CCCC-7E4E629D0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85327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985FE-F256-1265-5706-D36B617FE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FFAF13-1B52-52D5-5459-B36D3987CB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208B074-C965-8941-4A8E-81B7E02692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09D728-CC11-96C2-8BBB-981D57F45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02/18/2025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EE0BEC-E56B-A01F-0A4A-CC6D51AF2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EB98CE-C66F-2726-E892-2CDFA5E4C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77153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2AA31E-D48A-F3C5-E1AA-2D2F30DF2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947B76-955A-80BD-86A1-E53A30D00D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215C83-3B7A-A7AB-CC7F-379A3FF3E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74E54F3-10AB-7158-9575-8F0DD1C3D2A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09EAE21-A8B0-593E-5605-93B4A602BA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87FE3CB-A850-DACF-39E1-7F5B4431B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02/18/2025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7E59608-7292-811A-CCA5-6D4BF267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86A9AC-423E-D327-ADB0-EE6EC8569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870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28D7FB-1ED6-55BA-BA65-8E0163A768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426C60F-B8B1-5211-4CB6-EF45917A4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02/18/2025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2640925-6F49-FCA7-90CE-F44DEAD104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22B4506-E644-FCDE-4616-7300A7AF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663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18E6527-2078-1C63-CB76-869450C1A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02/18/2025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B4DB6BB-5729-D734-4DA0-F781459CC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DE19E8F-8A1D-3D80-336F-0D9D737BA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4983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A388A8-B61D-B355-BB90-50E89A8B5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8C8530-2231-0D6E-1FA8-0B439BDC9C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D5BB523-C526-742B-1044-6B3EFBEE17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FBDE30-288C-1A80-47A3-862D5BAB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02/18/2025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9CC2C93-F410-CD13-CAC9-599AB8C80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638AE1B-DE16-F521-A18E-65167317E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4825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08385D-162D-08D2-C32E-81C9A35A1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1078623-2AC6-B299-F78A-36D88011F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22A0E6-A968-FA8A-08DB-CBFF3159CE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1E41BE6-6C5D-505B-0662-B801ACBB0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5D0-6A61-46D3-BEE7-86D822EA1665}" type="datetimeFigureOut">
              <a:rPr lang="ru-UA" smtClean="0"/>
              <a:t>02/18/2025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2E7546-D2BF-BCBE-7AF8-0F47DE33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2DF4E8-0801-6270-96BE-6207E760D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089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B6FF23F-C4D2-A0C4-E539-BDB6F07B690F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8271C-7C04-CF92-A412-090B811A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333661"/>
            <a:ext cx="10515600" cy="447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ru-UA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F716D2E-59B9-AAFA-ACB3-52F2320C8A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4F7584-E32B-1E22-C595-D0BA908D6B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7CE5D0-6A61-46D3-BEE7-86D822EA1665}" type="datetimeFigureOut">
              <a:rPr lang="ru-UA" smtClean="0"/>
              <a:t>02/18/2025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25830-F4FB-D666-6AB7-596404C2A7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5576A87-C76B-5748-24E9-EFE0FA8E43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B3421-D234-44F8-881A-8274AD573AD6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0775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nio.com/media/blood-pressure-bloodstream-cardiology-coronary-disease-drugs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diagramLayout" Target="../diagrams/layout1.xml"/><Relationship Id="rId7" Type="http://schemas.openxmlformats.org/officeDocument/2006/relationships/hyperlink" Target="https://oercommons.org/courseware/lesson/56444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electro-mpo.ru/card2211.html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electro-mpo.ru/card2211.html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hyperlink" Target="http://www.electro-mpo.ru/card2211.html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hyperlink" Target="http://www.flickr.com/photos/nateerlin/376111434/" TargetMode="External"/><Relationship Id="rId3" Type="http://schemas.openxmlformats.org/officeDocument/2006/relationships/hyperlink" Target="https://thekeep.eiu.edu/healthst_undergrad_campaign_images/19/" TargetMode="External"/><Relationship Id="rId7" Type="http://schemas.openxmlformats.org/officeDocument/2006/relationships/diagramData" Target="../diagrams/data2.xml"/><Relationship Id="rId12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11" Type="http://schemas.microsoft.com/office/2007/relationships/diagramDrawing" Target="../diagrams/drawing2.xml"/><Relationship Id="rId5" Type="http://schemas.openxmlformats.org/officeDocument/2006/relationships/hyperlink" Target="https://www.frontiersin.org/articles/10.3389/fphar.2020.00872/full" TargetMode="External"/><Relationship Id="rId10" Type="http://schemas.openxmlformats.org/officeDocument/2006/relationships/diagramColors" Target="../diagrams/colors2.xml"/><Relationship Id="rId4" Type="http://schemas.openxmlformats.org/officeDocument/2006/relationships/image" Target="../media/image14.jpg"/><Relationship Id="rId9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sickle_cell_anemia.jpg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://commons.wikimedia.org/wiki/file:sickle_cell_anemia.jpg" TargetMode="Externa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ngall.com/stress-png/download/37296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hyperlink" Target="http://www.heartfailurematters.org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5258F2-157F-51EA-5732-01B4B1E0AC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Жизнь с сердечной недостаточностью</a:t>
            </a:r>
            <a:endParaRPr lang="ru-UA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15449E3-FD29-48D1-30F6-0E46834C816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Общество Специалистов по Сердечной Недостаточности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C00000"/>
                </a:solidFill>
              </a:rPr>
              <a:t>2025 год </a:t>
            </a:r>
          </a:p>
        </p:txBody>
      </p:sp>
      <p:pic>
        <p:nvPicPr>
          <p:cNvPr id="4" name="Picture 6" descr="G:\HFA images\Leaf.png">
            <a:extLst>
              <a:ext uri="{FF2B5EF4-FFF2-40B4-BE49-F238E27FC236}">
                <a16:creationId xmlns:a16="http://schemas.microsoft.com/office/drawing/2014/main" id="{E5AAB6C5-42E5-F1C2-EA48-F1E3D4896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4457" y="5109211"/>
            <a:ext cx="2016686" cy="1497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11642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E009F2D4-158A-FBA8-6C2E-B0E94C79C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442" y="184652"/>
            <a:ext cx="9860464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ru-RU" sz="3600" i="1" dirty="0"/>
            </a:br>
            <a:r>
              <a:rPr lang="ru-RU" altLang="ru-RU" sz="3600" dirty="0"/>
              <a:t>Диагностика сердечной недостаточности</a:t>
            </a:r>
            <a:br>
              <a:rPr lang="ru-RU" altLang="ru-RU" sz="3600" i="1" dirty="0"/>
            </a:br>
            <a:endParaRPr lang="ru-RU" altLang="ru-RU" sz="3600" dirty="0"/>
          </a:p>
        </p:txBody>
      </p:sp>
      <p:sp>
        <p:nvSpPr>
          <p:cNvPr id="44035" name="Содержимое 3">
            <a:extLst>
              <a:ext uri="{FF2B5EF4-FFF2-40B4-BE49-F238E27FC236}">
                <a16:creationId xmlns:a16="http://schemas.microsoft.com/office/drawing/2014/main" id="{303AEEBD-0CC0-BADA-3A20-FB97E8FD9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9442" y="1844799"/>
            <a:ext cx="4040188" cy="426878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dirty="0"/>
              <a:t>Врач подробно расспросит Вас об истории вашего заболевания и жалобах. После этого он проведет физическое обследование (измерит давление, послушает сердце и легкие, смотрит состояние кожи и подкожно- жировой клетчатки и т. д.). </a:t>
            </a:r>
          </a:p>
          <a:p>
            <a:pPr eaLnBrk="1" hangingPunct="1"/>
            <a:endParaRPr lang="ru-RU" altLang="ru-RU" sz="2000" dirty="0"/>
          </a:p>
          <a:p>
            <a:pPr eaLnBrk="1" hangingPunct="1"/>
            <a:r>
              <a:rPr lang="ru-RU" altLang="ru-RU" sz="2000" dirty="0"/>
              <a:t>Затем будут назначены инструментальные и лабораторные исследования.</a:t>
            </a:r>
          </a:p>
        </p:txBody>
      </p:sp>
      <p:sp>
        <p:nvSpPr>
          <p:cNvPr id="7" name="Содержимое 6">
            <a:extLst>
              <a:ext uri="{FF2B5EF4-FFF2-40B4-BE49-F238E27FC236}">
                <a16:creationId xmlns:a16="http://schemas.microsoft.com/office/drawing/2014/main" id="{C35F6470-4E92-157F-F4CF-7B64CE60D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1844799"/>
            <a:ext cx="5915492" cy="426878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i="1" dirty="0">
                <a:solidFill>
                  <a:srgbClr val="C00000"/>
                </a:solidFill>
              </a:rPr>
              <a:t>Электрокардиограмма (ЭКГ</a:t>
            </a:r>
            <a:r>
              <a:rPr lang="ru-RU" sz="2000" b="1" i="1" dirty="0">
                <a:solidFill>
                  <a:schemeClr val="accent3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Это исследование поможет определить наличие у вас нарушений ритма сердца и наличие ишемических повреждений сердечной мышцы.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i="1" dirty="0">
                <a:solidFill>
                  <a:srgbClr val="C00000"/>
                </a:solidFill>
              </a:rPr>
              <a:t>Эхокардиография (</a:t>
            </a:r>
            <a:r>
              <a:rPr lang="ru-RU" sz="2000" b="1" i="1" dirty="0" err="1">
                <a:solidFill>
                  <a:srgbClr val="C00000"/>
                </a:solidFill>
              </a:rPr>
              <a:t>ЭхоКГ</a:t>
            </a:r>
            <a:r>
              <a:rPr lang="ru-RU" sz="2000" b="1" i="1" dirty="0">
                <a:solidFill>
                  <a:srgbClr val="C00000"/>
                </a:solidFill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Это метод ультразвукового исследования сердца. Он позволяет выявлять структурные нарушения сердечной мышцы и состояние клапанов сердца. Также с помощью этого метода определяют размеры камер сердца и скорость потоков крови между камерами.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2000" dirty="0"/>
          </a:p>
        </p:txBody>
      </p:sp>
      <p:pic>
        <p:nvPicPr>
          <p:cNvPr id="3" name="Рисунок 2" descr="Электрокардиограмма">
            <a:extLst>
              <a:ext uri="{FF2B5EF4-FFF2-40B4-BE49-F238E27FC236}">
                <a16:creationId xmlns:a16="http://schemas.microsoft.com/office/drawing/2014/main" id="{FAF2A31D-3095-4246-53A6-578D3DCDF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089" y="744413"/>
            <a:ext cx="1809570" cy="121313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3">
            <a:extLst>
              <a:ext uri="{FF2B5EF4-FFF2-40B4-BE49-F238E27FC236}">
                <a16:creationId xmlns:a16="http://schemas.microsoft.com/office/drawing/2014/main" id="{14BE4300-AE04-EA24-1C93-77977ED76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1988840"/>
            <a:ext cx="3865562" cy="459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Заголовок 1">
            <a:extLst>
              <a:ext uri="{FF2B5EF4-FFF2-40B4-BE49-F238E27FC236}">
                <a16:creationId xmlns:a16="http://schemas.microsoft.com/office/drawing/2014/main" id="{38555518-026E-B90B-8689-FE1D71CE0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826" y="0"/>
            <a:ext cx="9641521" cy="1325563"/>
          </a:xfrm>
        </p:spPr>
        <p:txBody>
          <a:bodyPr/>
          <a:lstStyle/>
          <a:p>
            <a:pPr eaLnBrk="1" hangingPunct="1"/>
            <a:r>
              <a:rPr lang="ru-RU" altLang="ru-RU" sz="3200" dirty="0"/>
              <a:t>Исследования при сердечной недостаточности</a:t>
            </a:r>
          </a:p>
        </p:txBody>
      </p:sp>
      <p:sp>
        <p:nvSpPr>
          <p:cNvPr id="45060" name="Содержимое 3">
            <a:extLst>
              <a:ext uri="{FF2B5EF4-FFF2-40B4-BE49-F238E27FC236}">
                <a16:creationId xmlns:a16="http://schemas.microsoft.com/office/drawing/2014/main" id="{33958ADA-EE9C-BCB9-9D28-690BBFABF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4826" y="1831042"/>
            <a:ext cx="5110163" cy="535781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dirty="0"/>
              <a:t>Проба с физической нагрузкой</a:t>
            </a:r>
          </a:p>
          <a:p>
            <a:pPr eaLnBrk="1" hangingPunct="1"/>
            <a:r>
              <a:rPr lang="ru-RU" altLang="ru-RU" sz="1800" dirty="0"/>
              <a:t>Это электрокардиографическое исследование на фоне контролируемой физической нагрузки. В качестве физической нагрузки используется бег на специальной дорожке (</a:t>
            </a:r>
            <a:r>
              <a:rPr lang="ru-RU" altLang="ru-RU" sz="1800" dirty="0" err="1"/>
              <a:t>тредмил</a:t>
            </a:r>
            <a:r>
              <a:rPr lang="ru-RU" altLang="ru-RU" sz="1800" dirty="0"/>
              <a:t>) или велосипед. С помощью этого исследования выявляются скрытые нарушения кровоснабжения миокарда, которые не проявляются в покое.</a:t>
            </a:r>
          </a:p>
        </p:txBody>
      </p:sp>
      <p:sp>
        <p:nvSpPr>
          <p:cNvPr id="14341" name="Содержимое 5">
            <a:extLst>
              <a:ext uri="{FF2B5EF4-FFF2-40B4-BE49-F238E27FC236}">
                <a16:creationId xmlns:a16="http://schemas.microsoft.com/office/drawing/2014/main" id="{5D2E060C-5F64-E7C1-11D9-8FF47E8D84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81750" y="1988840"/>
            <a:ext cx="5414009" cy="4411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b="1" dirty="0"/>
              <a:t>Лабораторные исследований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/>
              <a:t>Липидный профиль </a:t>
            </a:r>
            <a:r>
              <a:rPr lang="ru-RU" sz="1800" dirty="0"/>
              <a:t>- поможет определить количество «плохого» холестерина  липопротеидов низкой плотности (ЛПНП) и «хорошего» холестерина липопротеидов высокой плотности (ЛПВП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b="1" dirty="0"/>
              <a:t>Общий анализ крови – </a:t>
            </a:r>
            <a:r>
              <a:rPr lang="ru-RU" sz="1800" dirty="0"/>
              <a:t>он позволит выявить наличие анемии.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b="1" dirty="0"/>
              <a:t>Биохимический анализ крови –</a:t>
            </a:r>
            <a:r>
              <a:rPr lang="ru-RU" sz="1800" dirty="0"/>
              <a:t>по нему можно определить наличие нарушения функции печени и почек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>
                <a:solidFill>
                  <a:srgbClr val="263238"/>
                </a:solidFill>
                <a:latin typeface="TTNormsPro"/>
              </a:rPr>
              <a:t>Уровень мозгового натрийуретического пептида крови поможет вашему лечащему врачу убедиться в наличии у вас сердечной недостаточности</a:t>
            </a:r>
            <a:r>
              <a:rPr lang="ru-RU" sz="1800" dirty="0"/>
              <a:t>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1800" dirty="0"/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Заголовок 6">
            <a:extLst>
              <a:ext uri="{FF2B5EF4-FFF2-40B4-BE49-F238E27FC236}">
                <a16:creationId xmlns:a16="http://schemas.microsoft.com/office/drawing/2014/main" id="{0AC3A20C-9CA6-2C2A-6730-4A47B6FB2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8060" y="0"/>
            <a:ext cx="7886700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ru-RU" sz="3200" dirty="0">
                <a:solidFill>
                  <a:srgbClr val="C00000"/>
                </a:solidFill>
              </a:rPr>
            </a:br>
            <a:br>
              <a:rPr lang="ru-RU" altLang="ru-RU" sz="3200" i="1" dirty="0"/>
            </a:br>
            <a:endParaRPr lang="ru-RU" altLang="ru-RU" sz="3200" dirty="0"/>
          </a:p>
        </p:txBody>
      </p:sp>
      <p:sp>
        <p:nvSpPr>
          <p:cNvPr id="8" name="Содержимое 7">
            <a:extLst>
              <a:ext uri="{FF2B5EF4-FFF2-40B4-BE49-F238E27FC236}">
                <a16:creationId xmlns:a16="http://schemas.microsoft.com/office/drawing/2014/main" id="{136FC22F-9371-1EAE-67AA-D9E7159F338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6651" y="1899583"/>
            <a:ext cx="10358697" cy="3453727"/>
          </a:xfrm>
        </p:spPr>
        <p:txBody>
          <a:bodyPr rtlCol="0">
            <a:noAutofit/>
          </a:bodyPr>
          <a:lstStyle/>
          <a:p>
            <a:pPr algn="just"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Ваша роль:</a:t>
            </a:r>
            <a:endParaRPr lang="ru-RU" sz="2000" dirty="0"/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Не стесняйтесь выяснять все возникающие у вас вопросы и опасения у медицинской сестры и врача.</a:t>
            </a:r>
          </a:p>
          <a:p>
            <a:pPr algn="just"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 Перед каждым посещением врача или беседой с медицинской сестрой составьте список вопросов, которые Вы хотели бы задать. Возможно, на приеме Вам трудно будет сосредоточиться и вспомнить все, что вас интересовало.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инструмент, в помещении, искусство">
            <a:extLst>
              <a:ext uri="{FF2B5EF4-FFF2-40B4-BE49-F238E27FC236}">
                <a16:creationId xmlns:a16="http://schemas.microsoft.com/office/drawing/2014/main" id="{A88A7350-308F-64CC-35BF-24804C86BFF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62BAD4-E915-5BE3-475F-5F66E0872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ru-RU" sz="5200">
                <a:solidFill>
                  <a:srgbClr val="FFFFFF"/>
                </a:solidFill>
              </a:rPr>
              <a:t>Лечение сердечной недостаточности</a:t>
            </a:r>
            <a:endParaRPr lang="en-US" sz="52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322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/>
              <a:t>4 элемента лечения сердечной недостаточности 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F376D5B9-1D16-56C7-CC17-9DB55B833AED}"/>
              </a:ext>
            </a:extLst>
          </p:cNvPr>
          <p:cNvGrpSpPr/>
          <p:nvPr/>
        </p:nvGrpSpPr>
        <p:grpSpPr>
          <a:xfrm>
            <a:off x="397086" y="1463040"/>
            <a:ext cx="9375564" cy="4379730"/>
            <a:chOff x="2015476" y="2205358"/>
            <a:chExt cx="6591314" cy="3591692"/>
          </a:xfrm>
        </p:grpSpPr>
        <p:sp>
          <p:nvSpPr>
            <p:cNvPr id="33" name="Freeform 6">
              <a:extLst>
                <a:ext uri="{FF2B5EF4-FFF2-40B4-BE49-F238E27FC236}">
                  <a16:creationId xmlns:a16="http://schemas.microsoft.com/office/drawing/2014/main" id="{34253427-EFD1-6E43-AFAF-052371FB9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340" y="2205358"/>
              <a:ext cx="1536680" cy="1042230"/>
            </a:xfrm>
            <a:custGeom>
              <a:avLst/>
              <a:gdLst>
                <a:gd name="T0" fmla="*/ 0 w 267"/>
                <a:gd name="T1" fmla="*/ 232 h 232"/>
                <a:gd name="T2" fmla="*/ 135 w 267"/>
                <a:gd name="T3" fmla="*/ 0 h 232"/>
                <a:gd name="T4" fmla="*/ 267 w 267"/>
                <a:gd name="T5" fmla="*/ 232 h 232"/>
                <a:gd name="T6" fmla="*/ 0 w 267"/>
                <a:gd name="T7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7" h="232">
                  <a:moveTo>
                    <a:pt x="0" y="232"/>
                  </a:moveTo>
                  <a:lnTo>
                    <a:pt x="135" y="0"/>
                  </a:lnTo>
                  <a:lnTo>
                    <a:pt x="267" y="232"/>
                  </a:lnTo>
                  <a:lnTo>
                    <a:pt x="0" y="232"/>
                  </a:lnTo>
                  <a:close/>
                </a:path>
              </a:pathLst>
            </a:custGeom>
            <a:solidFill>
              <a:schemeClr val="accent1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b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altLang="zh-CN" sz="14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Диета</a:t>
              </a:r>
              <a:endParaRPr lang="zh-CN" altLang="en-US" sz="14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4" name="Freeform 7">
              <a:extLst>
                <a:ext uri="{FF2B5EF4-FFF2-40B4-BE49-F238E27FC236}">
                  <a16:creationId xmlns:a16="http://schemas.microsoft.com/office/drawing/2014/main" id="{F8B45CE9-9445-1140-997E-16D8262D8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038" y="3467719"/>
              <a:ext cx="2373987" cy="518787"/>
            </a:xfrm>
            <a:custGeom>
              <a:avLst/>
              <a:gdLst>
                <a:gd name="T0" fmla="*/ 0 w 451"/>
                <a:gd name="T1" fmla="*/ 109 h 109"/>
                <a:gd name="T2" fmla="*/ 64 w 451"/>
                <a:gd name="T3" fmla="*/ 0 h 109"/>
                <a:gd name="T4" fmla="*/ 387 w 451"/>
                <a:gd name="T5" fmla="*/ 0 h 109"/>
                <a:gd name="T6" fmla="*/ 451 w 451"/>
                <a:gd name="T7" fmla="*/ 109 h 109"/>
                <a:gd name="T8" fmla="*/ 0 w 451"/>
                <a:gd name="T9" fmla="*/ 10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109">
                  <a:moveTo>
                    <a:pt x="0" y="109"/>
                  </a:moveTo>
                  <a:lnTo>
                    <a:pt x="64" y="0"/>
                  </a:lnTo>
                  <a:lnTo>
                    <a:pt x="387" y="0"/>
                  </a:lnTo>
                  <a:lnTo>
                    <a:pt x="451" y="109"/>
                  </a:lnTo>
                  <a:lnTo>
                    <a:pt x="0" y="109"/>
                  </a:lnTo>
                  <a:close/>
                </a:path>
              </a:pathLst>
            </a:custGeom>
            <a:solidFill>
              <a:schemeClr val="accent2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altLang="zh-CN" sz="16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Упражнения</a:t>
              </a:r>
              <a:endParaRPr lang="zh-CN" altLang="en-US" sz="1600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5" name="Freeform 8">
              <a:extLst>
                <a:ext uri="{FF2B5EF4-FFF2-40B4-BE49-F238E27FC236}">
                  <a16:creationId xmlns:a16="http://schemas.microsoft.com/office/drawing/2014/main" id="{0F9AA6C4-8DF3-3A40-AF39-6C9D579579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4004" y="4119234"/>
              <a:ext cx="2973957" cy="485178"/>
            </a:xfrm>
            <a:custGeom>
              <a:avLst/>
              <a:gdLst>
                <a:gd name="T0" fmla="*/ 0 w 633"/>
                <a:gd name="T1" fmla="*/ 108 h 108"/>
                <a:gd name="T2" fmla="*/ 62 w 633"/>
                <a:gd name="T3" fmla="*/ 0 h 108"/>
                <a:gd name="T4" fmla="*/ 570 w 633"/>
                <a:gd name="T5" fmla="*/ 0 h 108"/>
                <a:gd name="T6" fmla="*/ 633 w 633"/>
                <a:gd name="T7" fmla="*/ 108 h 108"/>
                <a:gd name="T8" fmla="*/ 0 w 633"/>
                <a:gd name="T9" fmla="*/ 108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3" h="108">
                  <a:moveTo>
                    <a:pt x="0" y="108"/>
                  </a:moveTo>
                  <a:lnTo>
                    <a:pt x="62" y="0"/>
                  </a:lnTo>
                  <a:lnTo>
                    <a:pt x="570" y="0"/>
                  </a:lnTo>
                  <a:lnTo>
                    <a:pt x="633" y="108"/>
                  </a:lnTo>
                  <a:lnTo>
                    <a:pt x="0" y="108"/>
                  </a:lnTo>
                  <a:close/>
                </a:path>
              </a:pathLst>
            </a:custGeom>
            <a:solidFill>
              <a:schemeClr val="accent1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altLang="zh-CN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Медикаменты</a:t>
              </a:r>
              <a:endParaRPr lang="zh-CN" altLang="en-US" dirty="0">
                <a:solidFill>
                  <a:schemeClr val="bg1"/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6" name="Freeform 9">
              <a:extLst>
                <a:ext uri="{FF2B5EF4-FFF2-40B4-BE49-F238E27FC236}">
                  <a16:creationId xmlns:a16="http://schemas.microsoft.com/office/drawing/2014/main" id="{779E0FA4-476E-4748-828E-888EEF690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9283" y="4891802"/>
              <a:ext cx="4567507" cy="905248"/>
            </a:xfrm>
            <a:custGeom>
              <a:avLst/>
              <a:gdLst>
                <a:gd name="T0" fmla="*/ 0 w 912"/>
                <a:gd name="T1" fmla="*/ 192 h 192"/>
                <a:gd name="T2" fmla="*/ 111 w 912"/>
                <a:gd name="T3" fmla="*/ 0 h 192"/>
                <a:gd name="T4" fmla="*/ 801 w 912"/>
                <a:gd name="T5" fmla="*/ 0 h 192"/>
                <a:gd name="T6" fmla="*/ 912 w 912"/>
                <a:gd name="T7" fmla="*/ 192 h 192"/>
                <a:gd name="T8" fmla="*/ 0 w 912"/>
                <a:gd name="T9" fmla="*/ 19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2" h="192">
                  <a:moveTo>
                    <a:pt x="0" y="192"/>
                  </a:moveTo>
                  <a:lnTo>
                    <a:pt x="111" y="0"/>
                  </a:lnTo>
                  <a:lnTo>
                    <a:pt x="801" y="0"/>
                  </a:lnTo>
                  <a:lnTo>
                    <a:pt x="912" y="192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accent2"/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sz="2000" dirty="0">
                  <a:solidFill>
                    <a:schemeClr val="bg1"/>
                  </a:solidFill>
                  <a:latin typeface="inpin heiti" panose="00000500000000000000" pitchFamily="2" charset="-122"/>
                  <a:ea typeface="inpin heiti" panose="00000500000000000000" pitchFamily="2" charset="-122"/>
                </a:rPr>
                <a:t>Мероприятия по изменению образа жизни</a:t>
              </a:r>
            </a:p>
          </p:txBody>
        </p:sp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id="{887C9421-1E38-E449-833B-544C7EC7AE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1339" y="3247589"/>
              <a:ext cx="1325254" cy="220128"/>
            </a:xfrm>
            <a:custGeom>
              <a:avLst/>
              <a:gdLst>
                <a:gd name="T0" fmla="*/ 0 w 295"/>
                <a:gd name="T1" fmla="*/ 0 h 49"/>
                <a:gd name="T2" fmla="*/ 206 w 295"/>
                <a:gd name="T3" fmla="*/ 0 h 49"/>
                <a:gd name="T4" fmla="*/ 295 w 295"/>
                <a:gd name="T5" fmla="*/ 49 h 49"/>
                <a:gd name="T6" fmla="*/ 90 w 295"/>
                <a:gd name="T7" fmla="*/ 49 h 49"/>
                <a:gd name="T8" fmla="*/ 0 w 295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5" h="49">
                  <a:moveTo>
                    <a:pt x="0" y="0"/>
                  </a:moveTo>
                  <a:lnTo>
                    <a:pt x="206" y="0"/>
                  </a:lnTo>
                  <a:lnTo>
                    <a:pt x="295" y="49"/>
                  </a:lnTo>
                  <a:lnTo>
                    <a:pt x="90" y="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8" name="Freeform 11">
              <a:extLst>
                <a:ext uri="{FF2B5EF4-FFF2-40B4-BE49-F238E27FC236}">
                  <a16:creationId xmlns:a16="http://schemas.microsoft.com/office/drawing/2014/main" id="{4CE898C7-D520-A14C-9E71-37495CA9297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039" y="3957387"/>
              <a:ext cx="2156344" cy="224619"/>
            </a:xfrm>
            <a:custGeom>
              <a:avLst/>
              <a:gdLst>
                <a:gd name="T0" fmla="*/ 0 w 480"/>
                <a:gd name="T1" fmla="*/ 0 h 50"/>
                <a:gd name="T2" fmla="*/ 333 w 480"/>
                <a:gd name="T3" fmla="*/ 0 h 50"/>
                <a:gd name="T4" fmla="*/ 480 w 480"/>
                <a:gd name="T5" fmla="*/ 50 h 50"/>
                <a:gd name="T6" fmla="*/ 146 w 480"/>
                <a:gd name="T7" fmla="*/ 50 h 50"/>
                <a:gd name="T8" fmla="*/ 0 w 480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0" h="50">
                  <a:moveTo>
                    <a:pt x="0" y="0"/>
                  </a:moveTo>
                  <a:lnTo>
                    <a:pt x="333" y="0"/>
                  </a:lnTo>
                  <a:lnTo>
                    <a:pt x="480" y="50"/>
                  </a:lnTo>
                  <a:lnTo>
                    <a:pt x="146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9" name="Freeform 12">
              <a:extLst>
                <a:ext uri="{FF2B5EF4-FFF2-40B4-BE49-F238E27FC236}">
                  <a16:creationId xmlns:a16="http://schemas.microsoft.com/office/drawing/2014/main" id="{3F59445E-C967-5147-82EA-D8A1BC3C5D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63726" y="4667184"/>
              <a:ext cx="2973957" cy="224619"/>
            </a:xfrm>
            <a:custGeom>
              <a:avLst/>
              <a:gdLst>
                <a:gd name="T0" fmla="*/ 0 w 662"/>
                <a:gd name="T1" fmla="*/ 0 h 50"/>
                <a:gd name="T2" fmla="*/ 461 w 662"/>
                <a:gd name="T3" fmla="*/ 0 h 50"/>
                <a:gd name="T4" fmla="*/ 662 w 662"/>
                <a:gd name="T5" fmla="*/ 50 h 50"/>
                <a:gd name="T6" fmla="*/ 201 w 662"/>
                <a:gd name="T7" fmla="*/ 50 h 50"/>
                <a:gd name="T8" fmla="*/ 0 w 662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2" h="50">
                  <a:moveTo>
                    <a:pt x="0" y="0"/>
                  </a:moveTo>
                  <a:lnTo>
                    <a:pt x="461" y="0"/>
                  </a:lnTo>
                  <a:lnTo>
                    <a:pt x="662" y="50"/>
                  </a:lnTo>
                  <a:lnTo>
                    <a:pt x="201" y="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5" cap="flat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3" name="Freeform 11">
              <a:extLst>
                <a:ext uri="{FF2B5EF4-FFF2-40B4-BE49-F238E27FC236}">
                  <a16:creationId xmlns:a16="http://schemas.microsoft.com/office/drawing/2014/main" id="{4DBA0812-8430-67E2-3106-8E185068CDE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15476" y="2365929"/>
              <a:ext cx="263682" cy="345038"/>
            </a:xfrm>
            <a:custGeom>
              <a:avLst/>
              <a:gdLst>
                <a:gd name="T0" fmla="*/ 95 w 114"/>
                <a:gd name="T1" fmla="*/ 99 h 149"/>
                <a:gd name="T2" fmla="*/ 93 w 114"/>
                <a:gd name="T3" fmla="*/ 98 h 149"/>
                <a:gd name="T4" fmla="*/ 89 w 114"/>
                <a:gd name="T5" fmla="*/ 96 h 149"/>
                <a:gd name="T6" fmla="*/ 74 w 114"/>
                <a:gd name="T7" fmla="*/ 85 h 149"/>
                <a:gd name="T8" fmla="*/ 90 w 114"/>
                <a:gd name="T9" fmla="*/ 58 h 149"/>
                <a:gd name="T10" fmla="*/ 57 w 114"/>
                <a:gd name="T11" fmla="*/ 1 h 149"/>
                <a:gd name="T12" fmla="*/ 19 w 114"/>
                <a:gd name="T13" fmla="*/ 41 h 149"/>
                <a:gd name="T14" fmla="*/ 42 w 114"/>
                <a:gd name="T15" fmla="*/ 87 h 149"/>
                <a:gd name="T16" fmla="*/ 25 w 114"/>
                <a:gd name="T17" fmla="*/ 96 h 149"/>
                <a:gd name="T18" fmla="*/ 21 w 114"/>
                <a:gd name="T19" fmla="*/ 98 h 149"/>
                <a:gd name="T20" fmla="*/ 19 w 114"/>
                <a:gd name="T21" fmla="*/ 99 h 149"/>
                <a:gd name="T22" fmla="*/ 0 w 114"/>
                <a:gd name="T23" fmla="*/ 123 h 149"/>
                <a:gd name="T24" fmla="*/ 1 w 114"/>
                <a:gd name="T25" fmla="*/ 149 h 149"/>
                <a:gd name="T26" fmla="*/ 113 w 114"/>
                <a:gd name="T27" fmla="*/ 149 h 149"/>
                <a:gd name="T28" fmla="*/ 114 w 114"/>
                <a:gd name="T29" fmla="*/ 147 h 149"/>
                <a:gd name="T30" fmla="*/ 95 w 114"/>
                <a:gd name="T31" fmla="*/ 99 h 149"/>
                <a:gd name="T32" fmla="*/ 82 w 114"/>
                <a:gd name="T33" fmla="*/ 28 h 149"/>
                <a:gd name="T34" fmla="*/ 30 w 114"/>
                <a:gd name="T35" fmla="*/ 26 h 149"/>
                <a:gd name="T36" fmla="*/ 40 w 114"/>
                <a:gd name="T37" fmla="*/ 74 h 149"/>
                <a:gd name="T38" fmla="*/ 33 w 114"/>
                <a:gd name="T39" fmla="*/ 61 h 149"/>
                <a:gd name="T40" fmla="*/ 43 w 114"/>
                <a:gd name="T41" fmla="*/ 25 h 149"/>
                <a:gd name="T42" fmla="*/ 62 w 114"/>
                <a:gd name="T43" fmla="*/ 42 h 149"/>
                <a:gd name="T44" fmla="*/ 50 w 114"/>
                <a:gd name="T45" fmla="*/ 29 h 149"/>
                <a:gd name="T46" fmla="*/ 77 w 114"/>
                <a:gd name="T47" fmla="*/ 43 h 149"/>
                <a:gd name="T48" fmla="*/ 80 w 114"/>
                <a:gd name="T49" fmla="*/ 47 h 149"/>
                <a:gd name="T50" fmla="*/ 67 w 114"/>
                <a:gd name="T51" fmla="*/ 68 h 149"/>
                <a:gd name="T52" fmla="*/ 56 w 114"/>
                <a:gd name="T53" fmla="*/ 70 h 149"/>
                <a:gd name="T54" fmla="*/ 67 w 114"/>
                <a:gd name="T55" fmla="*/ 70 h 149"/>
                <a:gd name="T56" fmla="*/ 81 w 114"/>
                <a:gd name="T57" fmla="*/ 50 h 149"/>
                <a:gd name="T58" fmla="*/ 82 w 114"/>
                <a:gd name="T59" fmla="*/ 57 h 149"/>
                <a:gd name="T60" fmla="*/ 73 w 114"/>
                <a:gd name="T61" fmla="*/ 74 h 149"/>
                <a:gd name="T62" fmla="*/ 73 w 114"/>
                <a:gd name="T63" fmla="*/ 74 h 149"/>
                <a:gd name="T64" fmla="*/ 57 w 114"/>
                <a:gd name="T65" fmla="*/ 85 h 149"/>
                <a:gd name="T66" fmla="*/ 42 w 114"/>
                <a:gd name="T67" fmla="*/ 76 h 149"/>
                <a:gd name="T68" fmla="*/ 79 w 114"/>
                <a:gd name="T69" fmla="*/ 99 h 149"/>
                <a:gd name="T70" fmla="*/ 57 w 114"/>
                <a:gd name="T71" fmla="*/ 113 h 149"/>
                <a:gd name="T72" fmla="*/ 36 w 114"/>
                <a:gd name="T73" fmla="*/ 100 h 149"/>
                <a:gd name="T74" fmla="*/ 41 w 114"/>
                <a:gd name="T75" fmla="*/ 93 h 149"/>
                <a:gd name="T76" fmla="*/ 42 w 114"/>
                <a:gd name="T77" fmla="*/ 92 h 149"/>
                <a:gd name="T78" fmla="*/ 42 w 114"/>
                <a:gd name="T79" fmla="*/ 91 h 149"/>
                <a:gd name="T80" fmla="*/ 43 w 114"/>
                <a:gd name="T81" fmla="*/ 86 h 149"/>
                <a:gd name="T82" fmla="*/ 53 w 114"/>
                <a:gd name="T83" fmla="*/ 86 h 149"/>
                <a:gd name="T84" fmla="*/ 57 w 114"/>
                <a:gd name="T85" fmla="*/ 87 h 149"/>
                <a:gd name="T86" fmla="*/ 73 w 114"/>
                <a:gd name="T87" fmla="*/ 76 h 149"/>
                <a:gd name="T88" fmla="*/ 74 w 114"/>
                <a:gd name="T89" fmla="*/ 92 h 149"/>
                <a:gd name="T90" fmla="*/ 74 w 114"/>
                <a:gd name="T91" fmla="*/ 92 h 149"/>
                <a:gd name="T92" fmla="*/ 75 w 114"/>
                <a:gd name="T93" fmla="*/ 93 h 149"/>
                <a:gd name="T94" fmla="*/ 82 w 114"/>
                <a:gd name="T95" fmla="*/ 9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4" h="149">
                  <a:moveTo>
                    <a:pt x="95" y="99"/>
                  </a:moveTo>
                  <a:cubicBezTo>
                    <a:pt x="95" y="99"/>
                    <a:pt x="95" y="99"/>
                    <a:pt x="95" y="99"/>
                  </a:cubicBezTo>
                  <a:cubicBezTo>
                    <a:pt x="95" y="99"/>
                    <a:pt x="94" y="98"/>
                    <a:pt x="94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2" y="97"/>
                    <a:pt x="90" y="97"/>
                    <a:pt x="89" y="96"/>
                  </a:cubicBezTo>
                  <a:cubicBezTo>
                    <a:pt x="89" y="96"/>
                    <a:pt x="89" y="96"/>
                    <a:pt x="89" y="96"/>
                  </a:cubicBezTo>
                  <a:cubicBezTo>
                    <a:pt x="84" y="94"/>
                    <a:pt x="80" y="93"/>
                    <a:pt x="75" y="92"/>
                  </a:cubicBezTo>
                  <a:cubicBezTo>
                    <a:pt x="75" y="90"/>
                    <a:pt x="74" y="88"/>
                    <a:pt x="74" y="85"/>
                  </a:cubicBezTo>
                  <a:cubicBezTo>
                    <a:pt x="79" y="85"/>
                    <a:pt x="93" y="81"/>
                    <a:pt x="92" y="79"/>
                  </a:cubicBezTo>
                  <a:cubicBezTo>
                    <a:pt x="87" y="74"/>
                    <a:pt x="89" y="64"/>
                    <a:pt x="90" y="58"/>
                  </a:cubicBezTo>
                  <a:cubicBezTo>
                    <a:pt x="92" y="44"/>
                    <a:pt x="94" y="38"/>
                    <a:pt x="89" y="22"/>
                  </a:cubicBezTo>
                  <a:cubicBezTo>
                    <a:pt x="85" y="11"/>
                    <a:pt x="72" y="0"/>
                    <a:pt x="57" y="1"/>
                  </a:cubicBezTo>
                  <a:cubicBezTo>
                    <a:pt x="51" y="1"/>
                    <a:pt x="46" y="3"/>
                    <a:pt x="40" y="7"/>
                  </a:cubicBezTo>
                  <a:cubicBezTo>
                    <a:pt x="27" y="9"/>
                    <a:pt x="18" y="20"/>
                    <a:pt x="19" y="41"/>
                  </a:cubicBezTo>
                  <a:cubicBezTo>
                    <a:pt x="20" y="52"/>
                    <a:pt x="29" y="65"/>
                    <a:pt x="21" y="79"/>
                  </a:cubicBezTo>
                  <a:cubicBezTo>
                    <a:pt x="19" y="81"/>
                    <a:pt x="34" y="88"/>
                    <a:pt x="42" y="87"/>
                  </a:cubicBezTo>
                  <a:cubicBezTo>
                    <a:pt x="42" y="89"/>
                    <a:pt x="41" y="90"/>
                    <a:pt x="41" y="91"/>
                  </a:cubicBezTo>
                  <a:cubicBezTo>
                    <a:pt x="35" y="92"/>
                    <a:pt x="30" y="94"/>
                    <a:pt x="25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4" y="97"/>
                    <a:pt x="22" y="97"/>
                    <a:pt x="21" y="98"/>
                  </a:cubicBezTo>
                  <a:cubicBezTo>
                    <a:pt x="21" y="98"/>
                    <a:pt x="21" y="98"/>
                    <a:pt x="20" y="98"/>
                  </a:cubicBezTo>
                  <a:cubicBezTo>
                    <a:pt x="20" y="98"/>
                    <a:pt x="19" y="99"/>
                    <a:pt x="19" y="99"/>
                  </a:cubicBezTo>
                  <a:cubicBezTo>
                    <a:pt x="19" y="99"/>
                    <a:pt x="19" y="99"/>
                    <a:pt x="19" y="99"/>
                  </a:cubicBezTo>
                  <a:cubicBezTo>
                    <a:pt x="7" y="105"/>
                    <a:pt x="0" y="114"/>
                    <a:pt x="0" y="123"/>
                  </a:cubicBez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13" y="149"/>
                    <a:pt x="113" y="149"/>
                    <a:pt x="113" y="149"/>
                  </a:cubicBezTo>
                  <a:cubicBezTo>
                    <a:pt x="113" y="149"/>
                    <a:pt x="113" y="148"/>
                    <a:pt x="113" y="148"/>
                  </a:cubicBezTo>
                  <a:cubicBezTo>
                    <a:pt x="113" y="147"/>
                    <a:pt x="114" y="147"/>
                    <a:pt x="114" y="147"/>
                  </a:cubicBezTo>
                  <a:cubicBezTo>
                    <a:pt x="114" y="123"/>
                    <a:pt x="114" y="123"/>
                    <a:pt x="114" y="123"/>
                  </a:cubicBezTo>
                  <a:cubicBezTo>
                    <a:pt x="114" y="114"/>
                    <a:pt x="107" y="105"/>
                    <a:pt x="95" y="99"/>
                  </a:cubicBezTo>
                  <a:close/>
                  <a:moveTo>
                    <a:pt x="59" y="7"/>
                  </a:moveTo>
                  <a:cubicBezTo>
                    <a:pt x="70" y="8"/>
                    <a:pt x="78" y="17"/>
                    <a:pt x="82" y="28"/>
                  </a:cubicBezTo>
                  <a:cubicBezTo>
                    <a:pt x="77" y="20"/>
                    <a:pt x="69" y="14"/>
                    <a:pt x="59" y="12"/>
                  </a:cubicBezTo>
                  <a:cubicBezTo>
                    <a:pt x="47" y="11"/>
                    <a:pt x="36" y="17"/>
                    <a:pt x="30" y="26"/>
                  </a:cubicBezTo>
                  <a:cubicBezTo>
                    <a:pt x="34" y="13"/>
                    <a:pt x="46" y="5"/>
                    <a:pt x="59" y="7"/>
                  </a:cubicBezTo>
                  <a:close/>
                  <a:moveTo>
                    <a:pt x="40" y="74"/>
                  </a:moveTo>
                  <a:cubicBezTo>
                    <a:pt x="40" y="73"/>
                    <a:pt x="40" y="73"/>
                    <a:pt x="40" y="73"/>
                  </a:cubicBezTo>
                  <a:cubicBezTo>
                    <a:pt x="37" y="69"/>
                    <a:pt x="34" y="65"/>
                    <a:pt x="33" y="61"/>
                  </a:cubicBezTo>
                  <a:cubicBezTo>
                    <a:pt x="32" y="56"/>
                    <a:pt x="32" y="52"/>
                    <a:pt x="33" y="47"/>
                  </a:cubicBezTo>
                  <a:cubicBezTo>
                    <a:pt x="34" y="39"/>
                    <a:pt x="37" y="32"/>
                    <a:pt x="43" y="25"/>
                  </a:cubicBezTo>
                  <a:cubicBezTo>
                    <a:pt x="44" y="28"/>
                    <a:pt x="46" y="30"/>
                    <a:pt x="48" y="33"/>
                  </a:cubicBezTo>
                  <a:cubicBezTo>
                    <a:pt x="51" y="37"/>
                    <a:pt x="56" y="41"/>
                    <a:pt x="62" y="42"/>
                  </a:cubicBezTo>
                  <a:cubicBezTo>
                    <a:pt x="59" y="40"/>
                    <a:pt x="55" y="37"/>
                    <a:pt x="52" y="32"/>
                  </a:cubicBezTo>
                  <a:cubicBezTo>
                    <a:pt x="52" y="31"/>
                    <a:pt x="51" y="30"/>
                    <a:pt x="50" y="29"/>
                  </a:cubicBezTo>
                  <a:cubicBezTo>
                    <a:pt x="51" y="30"/>
                    <a:pt x="52" y="31"/>
                    <a:pt x="53" y="32"/>
                  </a:cubicBezTo>
                  <a:cubicBezTo>
                    <a:pt x="62" y="39"/>
                    <a:pt x="73" y="42"/>
                    <a:pt x="77" y="43"/>
                  </a:cubicBezTo>
                  <a:cubicBezTo>
                    <a:pt x="72" y="40"/>
                    <a:pt x="68" y="37"/>
                    <a:pt x="64" y="33"/>
                  </a:cubicBezTo>
                  <a:cubicBezTo>
                    <a:pt x="70" y="36"/>
                    <a:pt x="75" y="39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56"/>
                    <a:pt x="74" y="64"/>
                    <a:pt x="67" y="68"/>
                  </a:cubicBezTo>
                  <a:cubicBezTo>
                    <a:pt x="66" y="66"/>
                    <a:pt x="64" y="65"/>
                    <a:pt x="62" y="65"/>
                  </a:cubicBezTo>
                  <a:cubicBezTo>
                    <a:pt x="59" y="65"/>
                    <a:pt x="56" y="67"/>
                    <a:pt x="56" y="70"/>
                  </a:cubicBezTo>
                  <a:cubicBezTo>
                    <a:pt x="56" y="72"/>
                    <a:pt x="59" y="74"/>
                    <a:pt x="62" y="74"/>
                  </a:cubicBezTo>
                  <a:cubicBezTo>
                    <a:pt x="65" y="74"/>
                    <a:pt x="67" y="72"/>
                    <a:pt x="67" y="70"/>
                  </a:cubicBezTo>
                  <a:cubicBezTo>
                    <a:pt x="67" y="69"/>
                    <a:pt x="67" y="69"/>
                    <a:pt x="67" y="69"/>
                  </a:cubicBezTo>
                  <a:cubicBezTo>
                    <a:pt x="75" y="65"/>
                    <a:pt x="80" y="58"/>
                    <a:pt x="81" y="50"/>
                  </a:cubicBezTo>
                  <a:cubicBezTo>
                    <a:pt x="81" y="50"/>
                    <a:pt x="81" y="50"/>
                    <a:pt x="81" y="50"/>
                  </a:cubicBezTo>
                  <a:cubicBezTo>
                    <a:pt x="82" y="52"/>
                    <a:pt x="82" y="54"/>
                    <a:pt x="82" y="57"/>
                  </a:cubicBezTo>
                  <a:cubicBezTo>
                    <a:pt x="81" y="62"/>
                    <a:pt x="78" y="68"/>
                    <a:pt x="74" y="73"/>
                  </a:cubicBezTo>
                  <a:cubicBezTo>
                    <a:pt x="74" y="73"/>
                    <a:pt x="74" y="73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73" y="74"/>
                    <a:pt x="73" y="74"/>
                    <a:pt x="73" y="74"/>
                  </a:cubicBezTo>
                  <a:cubicBezTo>
                    <a:pt x="68" y="80"/>
                    <a:pt x="63" y="84"/>
                    <a:pt x="59" y="85"/>
                  </a:cubicBezTo>
                  <a:cubicBezTo>
                    <a:pt x="58" y="85"/>
                    <a:pt x="58" y="86"/>
                    <a:pt x="57" y="85"/>
                  </a:cubicBezTo>
                  <a:cubicBezTo>
                    <a:pt x="57" y="85"/>
                    <a:pt x="56" y="85"/>
                    <a:pt x="56" y="85"/>
                  </a:cubicBezTo>
                  <a:cubicBezTo>
                    <a:pt x="52" y="85"/>
                    <a:pt x="47" y="81"/>
                    <a:pt x="42" y="76"/>
                  </a:cubicBezTo>
                  <a:cubicBezTo>
                    <a:pt x="42" y="75"/>
                    <a:pt x="41" y="74"/>
                    <a:pt x="40" y="74"/>
                  </a:cubicBezTo>
                  <a:close/>
                  <a:moveTo>
                    <a:pt x="79" y="99"/>
                  </a:moveTo>
                  <a:cubicBezTo>
                    <a:pt x="78" y="99"/>
                    <a:pt x="78" y="99"/>
                    <a:pt x="78" y="100"/>
                  </a:cubicBezTo>
                  <a:cubicBezTo>
                    <a:pt x="72" y="106"/>
                    <a:pt x="65" y="113"/>
                    <a:pt x="57" y="113"/>
                  </a:cubicBezTo>
                  <a:cubicBezTo>
                    <a:pt x="50" y="113"/>
                    <a:pt x="43" y="107"/>
                    <a:pt x="37" y="101"/>
                  </a:cubicBezTo>
                  <a:cubicBezTo>
                    <a:pt x="37" y="100"/>
                    <a:pt x="37" y="100"/>
                    <a:pt x="36" y="100"/>
                  </a:cubicBezTo>
                  <a:cubicBezTo>
                    <a:pt x="35" y="98"/>
                    <a:pt x="33" y="97"/>
                    <a:pt x="32" y="95"/>
                  </a:cubicBezTo>
                  <a:cubicBezTo>
                    <a:pt x="35" y="94"/>
                    <a:pt x="38" y="94"/>
                    <a:pt x="41" y="93"/>
                  </a:cubicBezTo>
                  <a:cubicBezTo>
                    <a:pt x="41" y="93"/>
                    <a:pt x="42" y="93"/>
                    <a:pt x="42" y="93"/>
                  </a:cubicBezTo>
                  <a:cubicBezTo>
                    <a:pt x="42" y="93"/>
                    <a:pt x="42" y="93"/>
                    <a:pt x="42" y="92"/>
                  </a:cubicBezTo>
                  <a:cubicBezTo>
                    <a:pt x="42" y="92"/>
                    <a:pt x="42" y="92"/>
                    <a:pt x="42" y="92"/>
                  </a:cubicBezTo>
                  <a:cubicBezTo>
                    <a:pt x="42" y="92"/>
                    <a:pt x="42" y="92"/>
                    <a:pt x="42" y="91"/>
                  </a:cubicBezTo>
                  <a:cubicBezTo>
                    <a:pt x="42" y="91"/>
                    <a:pt x="42" y="91"/>
                    <a:pt x="42" y="91"/>
                  </a:cubicBezTo>
                  <a:cubicBezTo>
                    <a:pt x="43" y="90"/>
                    <a:pt x="43" y="88"/>
                    <a:pt x="43" y="86"/>
                  </a:cubicBezTo>
                  <a:cubicBezTo>
                    <a:pt x="43" y="83"/>
                    <a:pt x="43" y="80"/>
                    <a:pt x="42" y="78"/>
                  </a:cubicBezTo>
                  <a:cubicBezTo>
                    <a:pt x="46" y="81"/>
                    <a:pt x="50" y="84"/>
                    <a:pt x="53" y="86"/>
                  </a:cubicBezTo>
                  <a:cubicBezTo>
                    <a:pt x="55" y="86"/>
                    <a:pt x="56" y="87"/>
                    <a:pt x="57" y="87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9" y="87"/>
                    <a:pt x="61" y="86"/>
                    <a:pt x="62" y="85"/>
                  </a:cubicBezTo>
                  <a:cubicBezTo>
                    <a:pt x="66" y="83"/>
                    <a:pt x="69" y="80"/>
                    <a:pt x="73" y="76"/>
                  </a:cubicBezTo>
                  <a:cubicBezTo>
                    <a:pt x="73" y="79"/>
                    <a:pt x="73" y="85"/>
                    <a:pt x="73" y="85"/>
                  </a:cubicBezTo>
                  <a:cubicBezTo>
                    <a:pt x="73" y="85"/>
                    <a:pt x="73" y="90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2"/>
                    <a:pt x="74" y="92"/>
                    <a:pt x="74" y="92"/>
                  </a:cubicBezTo>
                  <a:cubicBezTo>
                    <a:pt x="74" y="93"/>
                    <a:pt x="74" y="93"/>
                    <a:pt x="74" y="93"/>
                  </a:cubicBezTo>
                  <a:cubicBezTo>
                    <a:pt x="74" y="93"/>
                    <a:pt x="75" y="93"/>
                    <a:pt x="75" y="93"/>
                  </a:cubicBezTo>
                  <a:cubicBezTo>
                    <a:pt x="75" y="93"/>
                    <a:pt x="75" y="94"/>
                    <a:pt x="76" y="94"/>
                  </a:cubicBezTo>
                  <a:cubicBezTo>
                    <a:pt x="78" y="94"/>
                    <a:pt x="80" y="94"/>
                    <a:pt x="82" y="95"/>
                  </a:cubicBezTo>
                  <a:cubicBezTo>
                    <a:pt x="81" y="96"/>
                    <a:pt x="80" y="98"/>
                    <a:pt x="79" y="99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accent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C6E08296-FF91-EB89-91FF-26D46377D3A1}"/>
              </a:ext>
            </a:extLst>
          </p:cNvPr>
          <p:cNvSpPr txBox="1"/>
          <p:nvPr/>
        </p:nvSpPr>
        <p:spPr>
          <a:xfrm>
            <a:off x="819817" y="1640192"/>
            <a:ext cx="35506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eaLnBrk="1" fontAlgn="auto" hangingPunct="1">
              <a:spcAft>
                <a:spcPts val="0"/>
              </a:spcAft>
              <a:defRPr/>
            </a:pPr>
            <a:r>
              <a:rPr lang="ru-RU" sz="2000" dirty="0">
                <a:solidFill>
                  <a:srgbClr val="FF0000"/>
                </a:solidFill>
              </a:rPr>
              <a:t>Все элементы лечения одинаково важны</a:t>
            </a:r>
          </a:p>
        </p:txBody>
      </p:sp>
    </p:spTree>
    <p:extLst>
      <p:ext uri="{BB962C8B-B14F-4D97-AF65-F5344CB8AC3E}">
        <p14:creationId xmlns:p14="http://schemas.microsoft.com/office/powerpoint/2010/main" val="9303791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Ваша роль в борьбе с болезнью </a:t>
            </a:r>
            <a:endParaRPr lang="en-UA" dirty="0"/>
          </a:p>
        </p:txBody>
      </p:sp>
      <p:sp>
        <p:nvSpPr>
          <p:cNvPr id="40" name="Oval 13">
            <a:extLst>
              <a:ext uri="{FF2B5EF4-FFF2-40B4-BE49-F238E27FC236}">
                <a16:creationId xmlns:a16="http://schemas.microsoft.com/office/drawing/2014/main" id="{D63688FA-5873-B447-8D1F-5CDF3B19D8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2243457"/>
            <a:ext cx="489671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1" name="Oval 14">
            <a:extLst>
              <a:ext uri="{FF2B5EF4-FFF2-40B4-BE49-F238E27FC236}">
                <a16:creationId xmlns:a16="http://schemas.microsoft.com/office/drawing/2014/main" id="{1565EF96-D39F-F240-AFF8-91F806F77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478" y="3521073"/>
            <a:ext cx="489671" cy="480687"/>
          </a:xfrm>
          <a:prstGeom prst="ellipse">
            <a:avLst/>
          </a:prstGeom>
          <a:solidFill>
            <a:schemeClr val="accent2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2" name="Oval 15">
            <a:extLst>
              <a:ext uri="{FF2B5EF4-FFF2-40B4-BE49-F238E27FC236}">
                <a16:creationId xmlns:a16="http://schemas.microsoft.com/office/drawing/2014/main" id="{A1891355-814D-E149-AF08-64582717AF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52008" y="4759192"/>
            <a:ext cx="489671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3" name="Oval 16">
            <a:extLst>
              <a:ext uri="{FF2B5EF4-FFF2-40B4-BE49-F238E27FC236}">
                <a16:creationId xmlns:a16="http://schemas.microsoft.com/office/drawing/2014/main" id="{DFEB96DF-B4E8-0541-ADD6-82025D0570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1216" y="2252707"/>
            <a:ext cx="485177" cy="489671"/>
          </a:xfrm>
          <a:prstGeom prst="ellipse">
            <a:avLst/>
          </a:prstGeom>
          <a:solidFill>
            <a:schemeClr val="accent1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4" name="Oval 17">
            <a:extLst>
              <a:ext uri="{FF2B5EF4-FFF2-40B4-BE49-F238E27FC236}">
                <a16:creationId xmlns:a16="http://schemas.microsoft.com/office/drawing/2014/main" id="{BCB8FD3F-B1CF-7749-8430-D96347297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62582" y="3436947"/>
            <a:ext cx="485177" cy="480687"/>
          </a:xfrm>
          <a:prstGeom prst="ellipse">
            <a:avLst/>
          </a:prstGeom>
          <a:solidFill>
            <a:schemeClr val="accent4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5" name="Oval 18">
            <a:extLst>
              <a:ext uri="{FF2B5EF4-FFF2-40B4-BE49-F238E27FC236}">
                <a16:creationId xmlns:a16="http://schemas.microsoft.com/office/drawing/2014/main" id="{A4FCA197-1756-F049-99EB-53058FA0D2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7175" y="4759192"/>
            <a:ext cx="485177" cy="489671"/>
          </a:xfrm>
          <a:prstGeom prst="ellipse">
            <a:avLst/>
          </a:prstGeom>
          <a:solidFill>
            <a:schemeClr val="accent3"/>
          </a:solidFill>
          <a:ln w="5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6" name="Freeform 6">
            <a:extLst>
              <a:ext uri="{FF2B5EF4-FFF2-40B4-BE49-F238E27FC236}">
                <a16:creationId xmlns:a16="http://schemas.microsoft.com/office/drawing/2014/main" id="{8FA6643D-C238-4042-A31E-C8A03241B00E}"/>
              </a:ext>
            </a:extLst>
          </p:cNvPr>
          <p:cNvSpPr>
            <a:spLocks noEditPoints="1"/>
          </p:cNvSpPr>
          <p:nvPr/>
        </p:nvSpPr>
        <p:spPr bwMode="auto">
          <a:xfrm>
            <a:off x="10851576" y="3515064"/>
            <a:ext cx="324456" cy="324454"/>
          </a:xfrm>
          <a:custGeom>
            <a:avLst/>
            <a:gdLst>
              <a:gd name="T0" fmla="*/ 0 w 140"/>
              <a:gd name="T1" fmla="*/ 70 h 140"/>
              <a:gd name="T2" fmla="*/ 140 w 140"/>
              <a:gd name="T3" fmla="*/ 70 h 140"/>
              <a:gd name="T4" fmla="*/ 70 w 140"/>
              <a:gd name="T5" fmla="*/ 130 h 140"/>
              <a:gd name="T6" fmla="*/ 70 w 140"/>
              <a:gd name="T7" fmla="*/ 10 h 140"/>
              <a:gd name="T8" fmla="*/ 70 w 140"/>
              <a:gd name="T9" fmla="*/ 130 h 140"/>
              <a:gd name="T10" fmla="*/ 97 w 140"/>
              <a:gd name="T11" fmla="*/ 48 h 140"/>
              <a:gd name="T12" fmla="*/ 90 w 140"/>
              <a:gd name="T13" fmla="*/ 58 h 140"/>
              <a:gd name="T14" fmla="*/ 70 w 140"/>
              <a:gd name="T15" fmla="*/ 15 h 140"/>
              <a:gd name="T16" fmla="*/ 70 w 140"/>
              <a:gd name="T17" fmla="*/ 125 h 140"/>
              <a:gd name="T18" fmla="*/ 70 w 140"/>
              <a:gd name="T19" fmla="*/ 15 h 140"/>
              <a:gd name="T20" fmla="*/ 70 w 140"/>
              <a:gd name="T21" fmla="*/ 16 h 140"/>
              <a:gd name="T22" fmla="*/ 72 w 140"/>
              <a:gd name="T23" fmla="*/ 26 h 140"/>
              <a:gd name="T24" fmla="*/ 68 w 140"/>
              <a:gd name="T25" fmla="*/ 26 h 140"/>
              <a:gd name="T26" fmla="*/ 79 w 140"/>
              <a:gd name="T27" fmla="*/ 45 h 140"/>
              <a:gd name="T28" fmla="*/ 73 w 140"/>
              <a:gd name="T29" fmla="*/ 45 h 140"/>
              <a:gd name="T30" fmla="*/ 67 w 140"/>
              <a:gd name="T31" fmla="*/ 49 h 140"/>
              <a:gd name="T32" fmla="*/ 76 w 140"/>
              <a:gd name="T33" fmla="*/ 40 h 140"/>
              <a:gd name="T34" fmla="*/ 84 w 140"/>
              <a:gd name="T35" fmla="*/ 48 h 140"/>
              <a:gd name="T36" fmla="*/ 80 w 140"/>
              <a:gd name="T37" fmla="*/ 55 h 140"/>
              <a:gd name="T38" fmla="*/ 73 w 140"/>
              <a:gd name="T39" fmla="*/ 60 h 140"/>
              <a:gd name="T40" fmla="*/ 84 w 140"/>
              <a:gd name="T41" fmla="*/ 61 h 140"/>
              <a:gd name="T42" fmla="*/ 67 w 140"/>
              <a:gd name="T43" fmla="*/ 65 h 140"/>
              <a:gd name="T44" fmla="*/ 72 w 140"/>
              <a:gd name="T45" fmla="*/ 55 h 140"/>
              <a:gd name="T46" fmla="*/ 79 w 140"/>
              <a:gd name="T47" fmla="*/ 50 h 140"/>
              <a:gd name="T48" fmla="*/ 79 w 140"/>
              <a:gd name="T49" fmla="*/ 45 h 140"/>
              <a:gd name="T50" fmla="*/ 44 w 140"/>
              <a:gd name="T51" fmla="*/ 37 h 140"/>
              <a:gd name="T52" fmla="*/ 57 w 140"/>
              <a:gd name="T53" fmla="*/ 54 h 140"/>
              <a:gd name="T54" fmla="*/ 36 w 140"/>
              <a:gd name="T55" fmla="*/ 43 h 140"/>
              <a:gd name="T56" fmla="*/ 26 w 140"/>
              <a:gd name="T57" fmla="*/ 72 h 140"/>
              <a:gd name="T58" fmla="*/ 17 w 140"/>
              <a:gd name="T59" fmla="*/ 70 h 140"/>
              <a:gd name="T60" fmla="*/ 26 w 140"/>
              <a:gd name="T61" fmla="*/ 68 h 140"/>
              <a:gd name="T62" fmla="*/ 26 w 140"/>
              <a:gd name="T63" fmla="*/ 72 h 140"/>
              <a:gd name="T64" fmla="*/ 70 w 140"/>
              <a:gd name="T65" fmla="*/ 124 h 140"/>
              <a:gd name="T66" fmla="*/ 68 w 140"/>
              <a:gd name="T67" fmla="*/ 114 h 140"/>
              <a:gd name="T68" fmla="*/ 72 w 140"/>
              <a:gd name="T69" fmla="*/ 114 h 140"/>
              <a:gd name="T70" fmla="*/ 70 w 140"/>
              <a:gd name="T71" fmla="*/ 107 h 140"/>
              <a:gd name="T72" fmla="*/ 31 w 140"/>
              <a:gd name="T73" fmla="*/ 56 h 140"/>
              <a:gd name="T74" fmla="*/ 49 w 140"/>
              <a:gd name="T75" fmla="*/ 61 h 140"/>
              <a:gd name="T76" fmla="*/ 49 w 140"/>
              <a:gd name="T77" fmla="*/ 68 h 140"/>
              <a:gd name="T78" fmla="*/ 73 w 140"/>
              <a:gd name="T79" fmla="*/ 90 h 140"/>
              <a:gd name="T80" fmla="*/ 70 w 140"/>
              <a:gd name="T81" fmla="*/ 107 h 140"/>
              <a:gd name="T82" fmla="*/ 75 w 140"/>
              <a:gd name="T83" fmla="*/ 89 h 140"/>
              <a:gd name="T84" fmla="*/ 83 w 140"/>
              <a:gd name="T85" fmla="*/ 83 h 140"/>
              <a:gd name="T86" fmla="*/ 96 w 140"/>
              <a:gd name="T87" fmla="*/ 99 h 140"/>
              <a:gd name="T88" fmla="*/ 104 w 140"/>
              <a:gd name="T89" fmla="*/ 62 h 140"/>
              <a:gd name="T90" fmla="*/ 101 w 140"/>
              <a:gd name="T91" fmla="*/ 66 h 140"/>
              <a:gd name="T92" fmla="*/ 97 w 140"/>
              <a:gd name="T93" fmla="*/ 62 h 140"/>
              <a:gd name="T94" fmla="*/ 86 w 140"/>
              <a:gd name="T95" fmla="*/ 57 h 140"/>
              <a:gd name="T96" fmla="*/ 101 w 140"/>
              <a:gd name="T97" fmla="*/ 40 h 140"/>
              <a:gd name="T98" fmla="*/ 104 w 140"/>
              <a:gd name="T99" fmla="*/ 58 h 140"/>
              <a:gd name="T100" fmla="*/ 122 w 140"/>
              <a:gd name="T101" fmla="*/ 72 h 140"/>
              <a:gd name="T102" fmla="*/ 112 w 140"/>
              <a:gd name="T103" fmla="*/ 70 h 140"/>
              <a:gd name="T104" fmla="*/ 122 w 140"/>
              <a:gd name="T105" fmla="*/ 68 h 140"/>
              <a:gd name="T106" fmla="*/ 122 w 140"/>
              <a:gd name="T107" fmla="*/ 72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40" h="140">
                <a:moveTo>
                  <a:pt x="70" y="0"/>
                </a:moveTo>
                <a:cubicBezTo>
                  <a:pt x="32" y="0"/>
                  <a:pt x="0" y="31"/>
                  <a:pt x="0" y="70"/>
                </a:cubicBezTo>
                <a:cubicBezTo>
                  <a:pt x="0" y="109"/>
                  <a:pt x="32" y="140"/>
                  <a:pt x="70" y="140"/>
                </a:cubicBezTo>
                <a:cubicBezTo>
                  <a:pt x="109" y="140"/>
                  <a:pt x="140" y="109"/>
                  <a:pt x="140" y="70"/>
                </a:cubicBezTo>
                <a:cubicBezTo>
                  <a:pt x="140" y="31"/>
                  <a:pt x="109" y="0"/>
                  <a:pt x="70" y="0"/>
                </a:cubicBezTo>
                <a:close/>
                <a:moveTo>
                  <a:pt x="70" y="130"/>
                </a:moveTo>
                <a:cubicBezTo>
                  <a:pt x="37" y="130"/>
                  <a:pt x="11" y="103"/>
                  <a:pt x="11" y="70"/>
                </a:cubicBezTo>
                <a:cubicBezTo>
                  <a:pt x="11" y="37"/>
                  <a:pt x="37" y="10"/>
                  <a:pt x="70" y="10"/>
                </a:cubicBezTo>
                <a:cubicBezTo>
                  <a:pt x="103" y="10"/>
                  <a:pt x="130" y="37"/>
                  <a:pt x="130" y="70"/>
                </a:cubicBezTo>
                <a:cubicBezTo>
                  <a:pt x="130" y="103"/>
                  <a:pt x="103" y="130"/>
                  <a:pt x="70" y="130"/>
                </a:cubicBezTo>
                <a:close/>
                <a:moveTo>
                  <a:pt x="96" y="48"/>
                </a:moveTo>
                <a:cubicBezTo>
                  <a:pt x="97" y="48"/>
                  <a:pt x="97" y="48"/>
                  <a:pt x="97" y="48"/>
                </a:cubicBezTo>
                <a:cubicBezTo>
                  <a:pt x="97" y="58"/>
                  <a:pt x="97" y="58"/>
                  <a:pt x="97" y="58"/>
                </a:cubicBezTo>
                <a:cubicBezTo>
                  <a:pt x="90" y="58"/>
                  <a:pt x="90" y="58"/>
                  <a:pt x="90" y="58"/>
                </a:cubicBezTo>
                <a:lnTo>
                  <a:pt x="96" y="48"/>
                </a:lnTo>
                <a:close/>
                <a:moveTo>
                  <a:pt x="70" y="15"/>
                </a:moveTo>
                <a:cubicBezTo>
                  <a:pt x="40" y="15"/>
                  <a:pt x="15" y="40"/>
                  <a:pt x="15" y="70"/>
                </a:cubicBezTo>
                <a:cubicBezTo>
                  <a:pt x="15" y="100"/>
                  <a:pt x="40" y="125"/>
                  <a:pt x="70" y="125"/>
                </a:cubicBezTo>
                <a:cubicBezTo>
                  <a:pt x="101" y="125"/>
                  <a:pt x="125" y="100"/>
                  <a:pt x="125" y="70"/>
                </a:cubicBezTo>
                <a:cubicBezTo>
                  <a:pt x="125" y="40"/>
                  <a:pt x="101" y="15"/>
                  <a:pt x="70" y="15"/>
                </a:cubicBezTo>
                <a:close/>
                <a:moveTo>
                  <a:pt x="68" y="19"/>
                </a:moveTo>
                <a:cubicBezTo>
                  <a:pt x="68" y="17"/>
                  <a:pt x="69" y="16"/>
                  <a:pt x="70" y="16"/>
                </a:cubicBezTo>
                <a:cubicBezTo>
                  <a:pt x="71" y="16"/>
                  <a:pt x="72" y="17"/>
                  <a:pt x="72" y="19"/>
                </a:cubicBezTo>
                <a:cubicBezTo>
                  <a:pt x="72" y="26"/>
                  <a:pt x="72" y="26"/>
                  <a:pt x="72" y="26"/>
                </a:cubicBezTo>
                <a:cubicBezTo>
                  <a:pt x="72" y="27"/>
                  <a:pt x="71" y="28"/>
                  <a:pt x="70" y="28"/>
                </a:cubicBezTo>
                <a:cubicBezTo>
                  <a:pt x="69" y="28"/>
                  <a:pt x="68" y="27"/>
                  <a:pt x="68" y="26"/>
                </a:cubicBezTo>
                <a:lnTo>
                  <a:pt x="68" y="19"/>
                </a:lnTo>
                <a:close/>
                <a:moveTo>
                  <a:pt x="79" y="45"/>
                </a:moveTo>
                <a:cubicBezTo>
                  <a:pt x="78" y="44"/>
                  <a:pt x="77" y="44"/>
                  <a:pt x="76" y="44"/>
                </a:cubicBezTo>
                <a:cubicBezTo>
                  <a:pt x="75" y="44"/>
                  <a:pt x="74" y="44"/>
                  <a:pt x="73" y="45"/>
                </a:cubicBezTo>
                <a:cubicBezTo>
                  <a:pt x="72" y="46"/>
                  <a:pt x="72" y="47"/>
                  <a:pt x="72" y="49"/>
                </a:cubicBezTo>
                <a:cubicBezTo>
                  <a:pt x="67" y="49"/>
                  <a:pt x="67" y="49"/>
                  <a:pt x="67" y="49"/>
                </a:cubicBezTo>
                <a:cubicBezTo>
                  <a:pt x="67" y="46"/>
                  <a:pt x="68" y="44"/>
                  <a:pt x="69" y="43"/>
                </a:cubicBezTo>
                <a:cubicBezTo>
                  <a:pt x="71" y="41"/>
                  <a:pt x="73" y="40"/>
                  <a:pt x="76" y="40"/>
                </a:cubicBezTo>
                <a:cubicBezTo>
                  <a:pt x="79" y="40"/>
                  <a:pt x="81" y="41"/>
                  <a:pt x="82" y="42"/>
                </a:cubicBezTo>
                <a:cubicBezTo>
                  <a:pt x="84" y="44"/>
                  <a:pt x="84" y="46"/>
                  <a:pt x="84" y="48"/>
                </a:cubicBezTo>
                <a:cubicBezTo>
                  <a:pt x="84" y="50"/>
                  <a:pt x="84" y="51"/>
                  <a:pt x="83" y="52"/>
                </a:cubicBezTo>
                <a:cubicBezTo>
                  <a:pt x="82" y="53"/>
                  <a:pt x="81" y="54"/>
                  <a:pt x="80" y="55"/>
                </a:cubicBezTo>
                <a:cubicBezTo>
                  <a:pt x="75" y="59"/>
                  <a:pt x="75" y="59"/>
                  <a:pt x="75" y="59"/>
                </a:cubicBezTo>
                <a:cubicBezTo>
                  <a:pt x="74" y="59"/>
                  <a:pt x="74" y="59"/>
                  <a:pt x="73" y="60"/>
                </a:cubicBezTo>
                <a:cubicBezTo>
                  <a:pt x="73" y="60"/>
                  <a:pt x="73" y="61"/>
                  <a:pt x="73" y="61"/>
                </a:cubicBezTo>
                <a:cubicBezTo>
                  <a:pt x="84" y="61"/>
                  <a:pt x="84" y="61"/>
                  <a:pt x="84" y="61"/>
                </a:cubicBezTo>
                <a:cubicBezTo>
                  <a:pt x="84" y="65"/>
                  <a:pt x="84" y="65"/>
                  <a:pt x="84" y="65"/>
                </a:cubicBezTo>
                <a:cubicBezTo>
                  <a:pt x="67" y="65"/>
                  <a:pt x="67" y="65"/>
                  <a:pt x="67" y="65"/>
                </a:cubicBezTo>
                <a:cubicBezTo>
                  <a:pt x="67" y="64"/>
                  <a:pt x="67" y="62"/>
                  <a:pt x="68" y="60"/>
                </a:cubicBezTo>
                <a:cubicBezTo>
                  <a:pt x="68" y="58"/>
                  <a:pt x="70" y="57"/>
                  <a:pt x="72" y="55"/>
                </a:cubicBezTo>
                <a:cubicBezTo>
                  <a:pt x="77" y="52"/>
                  <a:pt x="77" y="52"/>
                  <a:pt x="77" y="52"/>
                </a:cubicBezTo>
                <a:cubicBezTo>
                  <a:pt x="77" y="51"/>
                  <a:pt x="78" y="51"/>
                  <a:pt x="79" y="50"/>
                </a:cubicBezTo>
                <a:cubicBezTo>
                  <a:pt x="79" y="50"/>
                  <a:pt x="80" y="49"/>
                  <a:pt x="80" y="48"/>
                </a:cubicBezTo>
                <a:cubicBezTo>
                  <a:pt x="80" y="47"/>
                  <a:pt x="79" y="46"/>
                  <a:pt x="79" y="45"/>
                </a:cubicBezTo>
                <a:close/>
                <a:moveTo>
                  <a:pt x="36" y="43"/>
                </a:moveTo>
                <a:cubicBezTo>
                  <a:pt x="39" y="41"/>
                  <a:pt x="42" y="37"/>
                  <a:pt x="44" y="37"/>
                </a:cubicBezTo>
                <a:cubicBezTo>
                  <a:pt x="47" y="41"/>
                  <a:pt x="51" y="45"/>
                  <a:pt x="54" y="50"/>
                </a:cubicBezTo>
                <a:cubicBezTo>
                  <a:pt x="56" y="51"/>
                  <a:pt x="57" y="52"/>
                  <a:pt x="57" y="54"/>
                </a:cubicBezTo>
                <a:cubicBezTo>
                  <a:pt x="57" y="56"/>
                  <a:pt x="53" y="58"/>
                  <a:pt x="51" y="60"/>
                </a:cubicBezTo>
                <a:cubicBezTo>
                  <a:pt x="46" y="54"/>
                  <a:pt x="41" y="49"/>
                  <a:pt x="36" y="43"/>
                </a:cubicBezTo>
                <a:cubicBezTo>
                  <a:pt x="36" y="43"/>
                  <a:pt x="36" y="43"/>
                  <a:pt x="36" y="43"/>
                </a:cubicBezTo>
                <a:close/>
                <a:moveTo>
                  <a:pt x="26" y="72"/>
                </a:moveTo>
                <a:cubicBezTo>
                  <a:pt x="19" y="72"/>
                  <a:pt x="19" y="72"/>
                  <a:pt x="19" y="72"/>
                </a:cubicBezTo>
                <a:cubicBezTo>
                  <a:pt x="18" y="72"/>
                  <a:pt x="17" y="71"/>
                  <a:pt x="17" y="70"/>
                </a:cubicBezTo>
                <a:cubicBezTo>
                  <a:pt x="17" y="69"/>
                  <a:pt x="18" y="68"/>
                  <a:pt x="19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7" y="68"/>
                  <a:pt x="28" y="69"/>
                  <a:pt x="28" y="70"/>
                </a:cubicBezTo>
                <a:cubicBezTo>
                  <a:pt x="28" y="71"/>
                  <a:pt x="27" y="72"/>
                  <a:pt x="26" y="72"/>
                </a:cubicBezTo>
                <a:close/>
                <a:moveTo>
                  <a:pt x="72" y="121"/>
                </a:moveTo>
                <a:cubicBezTo>
                  <a:pt x="72" y="123"/>
                  <a:pt x="71" y="124"/>
                  <a:pt x="70" y="124"/>
                </a:cubicBezTo>
                <a:cubicBezTo>
                  <a:pt x="69" y="124"/>
                  <a:pt x="68" y="123"/>
                  <a:pt x="68" y="121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8" y="113"/>
                  <a:pt x="69" y="112"/>
                  <a:pt x="70" y="112"/>
                </a:cubicBezTo>
                <a:cubicBezTo>
                  <a:pt x="71" y="112"/>
                  <a:pt x="72" y="113"/>
                  <a:pt x="72" y="114"/>
                </a:cubicBezTo>
                <a:lnTo>
                  <a:pt x="72" y="121"/>
                </a:lnTo>
                <a:close/>
                <a:moveTo>
                  <a:pt x="70" y="107"/>
                </a:moveTo>
                <a:cubicBezTo>
                  <a:pt x="65" y="105"/>
                  <a:pt x="59" y="102"/>
                  <a:pt x="46" y="87"/>
                </a:cubicBezTo>
                <a:cubicBezTo>
                  <a:pt x="33" y="71"/>
                  <a:pt x="31" y="60"/>
                  <a:pt x="31" y="56"/>
                </a:cubicBezTo>
                <a:cubicBezTo>
                  <a:pt x="31" y="52"/>
                  <a:pt x="32" y="48"/>
                  <a:pt x="34" y="44"/>
                </a:cubicBezTo>
                <a:cubicBezTo>
                  <a:pt x="39" y="50"/>
                  <a:pt x="44" y="56"/>
                  <a:pt x="49" y="61"/>
                </a:cubicBezTo>
                <a:cubicBezTo>
                  <a:pt x="49" y="62"/>
                  <a:pt x="48" y="63"/>
                  <a:pt x="48" y="64"/>
                </a:cubicBezTo>
                <a:cubicBezTo>
                  <a:pt x="48" y="64"/>
                  <a:pt x="49" y="67"/>
                  <a:pt x="49" y="68"/>
                </a:cubicBezTo>
                <a:cubicBezTo>
                  <a:pt x="52" y="74"/>
                  <a:pt x="59" y="82"/>
                  <a:pt x="65" y="87"/>
                </a:cubicBezTo>
                <a:cubicBezTo>
                  <a:pt x="68" y="89"/>
                  <a:pt x="71" y="92"/>
                  <a:pt x="73" y="90"/>
                </a:cubicBezTo>
                <a:cubicBezTo>
                  <a:pt x="78" y="96"/>
                  <a:pt x="83" y="102"/>
                  <a:pt x="88" y="108"/>
                </a:cubicBezTo>
                <a:cubicBezTo>
                  <a:pt x="82" y="109"/>
                  <a:pt x="76" y="109"/>
                  <a:pt x="70" y="107"/>
                </a:cubicBezTo>
                <a:close/>
                <a:moveTo>
                  <a:pt x="90" y="106"/>
                </a:moveTo>
                <a:cubicBezTo>
                  <a:pt x="85" y="100"/>
                  <a:pt x="80" y="94"/>
                  <a:pt x="75" y="89"/>
                </a:cubicBezTo>
                <a:cubicBezTo>
                  <a:pt x="75" y="88"/>
                  <a:pt x="75" y="88"/>
                  <a:pt x="75" y="88"/>
                </a:cubicBezTo>
                <a:cubicBezTo>
                  <a:pt x="78" y="86"/>
                  <a:pt x="81" y="82"/>
                  <a:pt x="83" y="83"/>
                </a:cubicBezTo>
                <a:cubicBezTo>
                  <a:pt x="84" y="83"/>
                  <a:pt x="85" y="86"/>
                  <a:pt x="86" y="87"/>
                </a:cubicBezTo>
                <a:cubicBezTo>
                  <a:pt x="89" y="90"/>
                  <a:pt x="94" y="95"/>
                  <a:pt x="96" y="99"/>
                </a:cubicBezTo>
                <a:cubicBezTo>
                  <a:pt x="97" y="101"/>
                  <a:pt x="93" y="104"/>
                  <a:pt x="90" y="106"/>
                </a:cubicBezTo>
                <a:close/>
                <a:moveTo>
                  <a:pt x="104" y="62"/>
                </a:moveTo>
                <a:cubicBezTo>
                  <a:pt x="101" y="62"/>
                  <a:pt x="101" y="62"/>
                  <a:pt x="101" y="62"/>
                </a:cubicBezTo>
                <a:cubicBezTo>
                  <a:pt x="101" y="66"/>
                  <a:pt x="101" y="66"/>
                  <a:pt x="101" y="66"/>
                </a:cubicBezTo>
                <a:cubicBezTo>
                  <a:pt x="97" y="66"/>
                  <a:pt x="97" y="66"/>
                  <a:pt x="97" y="66"/>
                </a:cubicBezTo>
                <a:cubicBezTo>
                  <a:pt x="97" y="62"/>
                  <a:pt x="97" y="62"/>
                  <a:pt x="97" y="62"/>
                </a:cubicBezTo>
                <a:cubicBezTo>
                  <a:pt x="86" y="62"/>
                  <a:pt x="86" y="62"/>
                  <a:pt x="86" y="62"/>
                </a:cubicBezTo>
                <a:cubicBezTo>
                  <a:pt x="86" y="57"/>
                  <a:pt x="86" y="57"/>
                  <a:pt x="86" y="57"/>
                </a:cubicBezTo>
                <a:cubicBezTo>
                  <a:pt x="96" y="40"/>
                  <a:pt x="96" y="40"/>
                  <a:pt x="96" y="40"/>
                </a:cubicBezTo>
                <a:cubicBezTo>
                  <a:pt x="101" y="40"/>
                  <a:pt x="101" y="40"/>
                  <a:pt x="101" y="40"/>
                </a:cubicBezTo>
                <a:cubicBezTo>
                  <a:pt x="101" y="58"/>
                  <a:pt x="101" y="58"/>
                  <a:pt x="101" y="58"/>
                </a:cubicBezTo>
                <a:cubicBezTo>
                  <a:pt x="104" y="58"/>
                  <a:pt x="104" y="58"/>
                  <a:pt x="104" y="58"/>
                </a:cubicBezTo>
                <a:lnTo>
                  <a:pt x="104" y="62"/>
                </a:lnTo>
                <a:close/>
                <a:moveTo>
                  <a:pt x="122" y="72"/>
                </a:moveTo>
                <a:cubicBezTo>
                  <a:pt x="114" y="72"/>
                  <a:pt x="114" y="72"/>
                  <a:pt x="114" y="72"/>
                </a:cubicBezTo>
                <a:cubicBezTo>
                  <a:pt x="113" y="72"/>
                  <a:pt x="112" y="71"/>
                  <a:pt x="112" y="70"/>
                </a:cubicBezTo>
                <a:cubicBezTo>
                  <a:pt x="112" y="69"/>
                  <a:pt x="113" y="68"/>
                  <a:pt x="114" y="68"/>
                </a:cubicBezTo>
                <a:cubicBezTo>
                  <a:pt x="122" y="68"/>
                  <a:pt x="122" y="68"/>
                  <a:pt x="122" y="68"/>
                </a:cubicBezTo>
                <a:cubicBezTo>
                  <a:pt x="123" y="68"/>
                  <a:pt x="124" y="69"/>
                  <a:pt x="124" y="70"/>
                </a:cubicBezTo>
                <a:cubicBezTo>
                  <a:pt x="124" y="71"/>
                  <a:pt x="123" y="72"/>
                  <a:pt x="122" y="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7" name="Freeform 7">
            <a:extLst>
              <a:ext uri="{FF2B5EF4-FFF2-40B4-BE49-F238E27FC236}">
                <a16:creationId xmlns:a16="http://schemas.microsoft.com/office/drawing/2014/main" id="{03FB148F-A780-EA40-9D2F-4BB4713BB6E8}"/>
              </a:ext>
            </a:extLst>
          </p:cNvPr>
          <p:cNvSpPr>
            <a:spLocks noEditPoints="1"/>
          </p:cNvSpPr>
          <p:nvPr/>
        </p:nvSpPr>
        <p:spPr bwMode="auto">
          <a:xfrm>
            <a:off x="1239409" y="3611951"/>
            <a:ext cx="324456" cy="277404"/>
          </a:xfrm>
          <a:custGeom>
            <a:avLst/>
            <a:gdLst>
              <a:gd name="T0" fmla="*/ 0 w 140"/>
              <a:gd name="T1" fmla="*/ 113 h 120"/>
              <a:gd name="T2" fmla="*/ 15 w 140"/>
              <a:gd name="T3" fmla="*/ 99 h 120"/>
              <a:gd name="T4" fmla="*/ 27 w 140"/>
              <a:gd name="T5" fmla="*/ 0 h 120"/>
              <a:gd name="T6" fmla="*/ 42 w 140"/>
              <a:gd name="T7" fmla="*/ 0 h 120"/>
              <a:gd name="T8" fmla="*/ 42 w 140"/>
              <a:gd name="T9" fmla="*/ 0 h 120"/>
              <a:gd name="T10" fmla="*/ 67 w 140"/>
              <a:gd name="T11" fmla="*/ 99 h 120"/>
              <a:gd name="T12" fmla="*/ 73 w 140"/>
              <a:gd name="T13" fmla="*/ 99 h 120"/>
              <a:gd name="T14" fmla="*/ 97 w 140"/>
              <a:gd name="T15" fmla="*/ 99 h 120"/>
              <a:gd name="T16" fmla="*/ 107 w 140"/>
              <a:gd name="T17" fmla="*/ 0 h 120"/>
              <a:gd name="T18" fmla="*/ 107 w 140"/>
              <a:gd name="T19" fmla="*/ 0 h 120"/>
              <a:gd name="T20" fmla="*/ 119 w 140"/>
              <a:gd name="T21" fmla="*/ 99 h 120"/>
              <a:gd name="T22" fmla="*/ 128 w 140"/>
              <a:gd name="T23" fmla="*/ 0 h 120"/>
              <a:gd name="T24" fmla="*/ 135 w 140"/>
              <a:gd name="T25" fmla="*/ 113 h 120"/>
              <a:gd name="T26" fmla="*/ 51 w 140"/>
              <a:gd name="T27" fmla="*/ 0 h 120"/>
              <a:gd name="T28" fmla="*/ 51 w 140"/>
              <a:gd name="T29" fmla="*/ 0 h 120"/>
              <a:gd name="T30" fmla="*/ 28 w 140"/>
              <a:gd name="T31" fmla="*/ 118 h 120"/>
              <a:gd name="T32" fmla="*/ 14 w 140"/>
              <a:gd name="T33" fmla="*/ 120 h 120"/>
              <a:gd name="T34" fmla="*/ 27 w 140"/>
              <a:gd name="T35" fmla="*/ 105 h 120"/>
              <a:gd name="T36" fmla="*/ 28 w 140"/>
              <a:gd name="T37" fmla="*/ 113 h 120"/>
              <a:gd name="T38" fmla="*/ 23 w 140"/>
              <a:gd name="T39" fmla="*/ 109 h 120"/>
              <a:gd name="T40" fmla="*/ 19 w 140"/>
              <a:gd name="T41" fmla="*/ 110 h 120"/>
              <a:gd name="T42" fmla="*/ 19 w 140"/>
              <a:gd name="T43" fmla="*/ 113 h 120"/>
              <a:gd name="T44" fmla="*/ 24 w 140"/>
              <a:gd name="T45" fmla="*/ 115 h 120"/>
              <a:gd name="T46" fmla="*/ 40 w 140"/>
              <a:gd name="T47" fmla="*/ 118 h 120"/>
              <a:gd name="T48" fmla="*/ 34 w 140"/>
              <a:gd name="T49" fmla="*/ 120 h 120"/>
              <a:gd name="T50" fmla="*/ 40 w 140"/>
              <a:gd name="T51" fmla="*/ 104 h 120"/>
              <a:gd name="T52" fmla="*/ 36 w 140"/>
              <a:gd name="T53" fmla="*/ 114 h 120"/>
              <a:gd name="T54" fmla="*/ 57 w 140"/>
              <a:gd name="T55" fmla="*/ 120 h 120"/>
              <a:gd name="T56" fmla="*/ 53 w 140"/>
              <a:gd name="T57" fmla="*/ 113 h 120"/>
              <a:gd name="T58" fmla="*/ 47 w 140"/>
              <a:gd name="T59" fmla="*/ 120 h 120"/>
              <a:gd name="T60" fmla="*/ 59 w 140"/>
              <a:gd name="T61" fmla="*/ 105 h 120"/>
              <a:gd name="T62" fmla="*/ 59 w 140"/>
              <a:gd name="T63" fmla="*/ 112 h 120"/>
              <a:gd name="T64" fmla="*/ 60 w 140"/>
              <a:gd name="T65" fmla="*/ 115 h 120"/>
              <a:gd name="T66" fmla="*/ 54 w 140"/>
              <a:gd name="T67" fmla="*/ 107 h 120"/>
              <a:gd name="T68" fmla="*/ 55 w 140"/>
              <a:gd name="T69" fmla="*/ 110 h 120"/>
              <a:gd name="T70" fmla="*/ 71 w 140"/>
              <a:gd name="T71" fmla="*/ 116 h 120"/>
              <a:gd name="T72" fmla="*/ 71 w 140"/>
              <a:gd name="T73" fmla="*/ 108 h 120"/>
              <a:gd name="T74" fmla="*/ 78 w 140"/>
              <a:gd name="T75" fmla="*/ 109 h 120"/>
              <a:gd name="T76" fmla="*/ 63 w 140"/>
              <a:gd name="T77" fmla="*/ 112 h 120"/>
              <a:gd name="T78" fmla="*/ 71 w 140"/>
              <a:gd name="T79" fmla="*/ 120 h 120"/>
              <a:gd name="T80" fmla="*/ 78 w 140"/>
              <a:gd name="T81" fmla="*/ 115 h 120"/>
              <a:gd name="T82" fmla="*/ 96 w 140"/>
              <a:gd name="T83" fmla="*/ 112 h 120"/>
              <a:gd name="T84" fmla="*/ 88 w 140"/>
              <a:gd name="T85" fmla="*/ 120 h 120"/>
              <a:gd name="T86" fmla="*/ 80 w 140"/>
              <a:gd name="T87" fmla="*/ 112 h 120"/>
              <a:gd name="T88" fmla="*/ 91 w 140"/>
              <a:gd name="T89" fmla="*/ 112 h 120"/>
              <a:gd name="T90" fmla="*/ 84 w 140"/>
              <a:gd name="T91" fmla="*/ 112 h 120"/>
              <a:gd name="T92" fmla="*/ 91 w 140"/>
              <a:gd name="T93" fmla="*/ 112 h 120"/>
              <a:gd name="T94" fmla="*/ 110 w 140"/>
              <a:gd name="T95" fmla="*/ 118 h 120"/>
              <a:gd name="T96" fmla="*/ 98 w 140"/>
              <a:gd name="T97" fmla="*/ 120 h 120"/>
              <a:gd name="T98" fmla="*/ 109 w 140"/>
              <a:gd name="T99" fmla="*/ 105 h 120"/>
              <a:gd name="T100" fmla="*/ 107 w 140"/>
              <a:gd name="T101" fmla="*/ 109 h 120"/>
              <a:gd name="T102" fmla="*/ 104 w 140"/>
              <a:gd name="T103" fmla="*/ 116 h 120"/>
              <a:gd name="T104" fmla="*/ 120 w 140"/>
              <a:gd name="T105" fmla="*/ 113 h 120"/>
              <a:gd name="T106" fmla="*/ 120 w 140"/>
              <a:gd name="T107" fmla="*/ 108 h 120"/>
              <a:gd name="T108" fmla="*/ 115 w 140"/>
              <a:gd name="T109" fmla="*/ 118 h 120"/>
              <a:gd name="T110" fmla="*/ 128 w 140"/>
              <a:gd name="T111" fmla="*/ 116 h 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40" h="120">
                <a:moveTo>
                  <a:pt x="0" y="0"/>
                </a:moveTo>
                <a:cubicBezTo>
                  <a:pt x="7" y="0"/>
                  <a:pt x="7" y="0"/>
                  <a:pt x="7" y="0"/>
                </a:cubicBezTo>
                <a:cubicBezTo>
                  <a:pt x="7" y="113"/>
                  <a:pt x="7" y="113"/>
                  <a:pt x="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0"/>
                </a:lnTo>
                <a:close/>
                <a:moveTo>
                  <a:pt x="21" y="0"/>
                </a:moveTo>
                <a:cubicBezTo>
                  <a:pt x="15" y="0"/>
                  <a:pt x="15" y="0"/>
                  <a:pt x="15" y="0"/>
                </a:cubicBezTo>
                <a:cubicBezTo>
                  <a:pt x="15" y="99"/>
                  <a:pt x="15" y="99"/>
                  <a:pt x="15" y="99"/>
                </a:cubicBezTo>
                <a:cubicBezTo>
                  <a:pt x="21" y="99"/>
                  <a:pt x="21" y="99"/>
                  <a:pt x="21" y="99"/>
                </a:cubicBezTo>
                <a:lnTo>
                  <a:pt x="21" y="0"/>
                </a:lnTo>
                <a:close/>
                <a:moveTo>
                  <a:pt x="31" y="0"/>
                </a:moveTo>
                <a:cubicBezTo>
                  <a:pt x="27" y="0"/>
                  <a:pt x="27" y="0"/>
                  <a:pt x="27" y="0"/>
                </a:cubicBezTo>
                <a:cubicBezTo>
                  <a:pt x="27" y="99"/>
                  <a:pt x="27" y="99"/>
                  <a:pt x="27" y="99"/>
                </a:cubicBezTo>
                <a:cubicBezTo>
                  <a:pt x="31" y="99"/>
                  <a:pt x="31" y="99"/>
                  <a:pt x="31" y="99"/>
                </a:cubicBezTo>
                <a:lnTo>
                  <a:pt x="31" y="0"/>
                </a:lnTo>
                <a:close/>
                <a:moveTo>
                  <a:pt x="42" y="0"/>
                </a:moveTo>
                <a:cubicBezTo>
                  <a:pt x="37" y="0"/>
                  <a:pt x="37" y="0"/>
                  <a:pt x="37" y="0"/>
                </a:cubicBezTo>
                <a:cubicBezTo>
                  <a:pt x="37" y="99"/>
                  <a:pt x="37" y="99"/>
                  <a:pt x="37" y="99"/>
                </a:cubicBezTo>
                <a:cubicBezTo>
                  <a:pt x="42" y="99"/>
                  <a:pt x="42" y="99"/>
                  <a:pt x="42" y="99"/>
                </a:cubicBezTo>
                <a:lnTo>
                  <a:pt x="42" y="0"/>
                </a:lnTo>
                <a:close/>
                <a:moveTo>
                  <a:pt x="67" y="0"/>
                </a:moveTo>
                <a:cubicBezTo>
                  <a:pt x="61" y="0"/>
                  <a:pt x="61" y="0"/>
                  <a:pt x="61" y="0"/>
                </a:cubicBezTo>
                <a:cubicBezTo>
                  <a:pt x="61" y="99"/>
                  <a:pt x="61" y="99"/>
                  <a:pt x="61" y="99"/>
                </a:cubicBezTo>
                <a:cubicBezTo>
                  <a:pt x="67" y="99"/>
                  <a:pt x="67" y="99"/>
                  <a:pt x="67" y="99"/>
                </a:cubicBezTo>
                <a:lnTo>
                  <a:pt x="67" y="0"/>
                </a:lnTo>
                <a:close/>
                <a:moveTo>
                  <a:pt x="77" y="0"/>
                </a:moveTo>
                <a:cubicBezTo>
                  <a:pt x="73" y="0"/>
                  <a:pt x="73" y="0"/>
                  <a:pt x="73" y="0"/>
                </a:cubicBezTo>
                <a:cubicBezTo>
                  <a:pt x="73" y="99"/>
                  <a:pt x="73" y="99"/>
                  <a:pt x="73" y="99"/>
                </a:cubicBezTo>
                <a:cubicBezTo>
                  <a:pt x="77" y="99"/>
                  <a:pt x="77" y="99"/>
                  <a:pt x="77" y="99"/>
                </a:cubicBezTo>
                <a:lnTo>
                  <a:pt x="77" y="0"/>
                </a:lnTo>
                <a:close/>
                <a:moveTo>
                  <a:pt x="88" y="99"/>
                </a:moveTo>
                <a:cubicBezTo>
                  <a:pt x="97" y="99"/>
                  <a:pt x="97" y="99"/>
                  <a:pt x="97" y="99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88" y="0"/>
                  <a:pt x="88" y="0"/>
                </a:cubicBezTo>
                <a:lnTo>
                  <a:pt x="88" y="99"/>
                </a:lnTo>
                <a:close/>
                <a:moveTo>
                  <a:pt x="107" y="0"/>
                </a:moveTo>
                <a:cubicBezTo>
                  <a:pt x="105" y="0"/>
                  <a:pt x="105" y="0"/>
                  <a:pt x="105" y="0"/>
                </a:cubicBezTo>
                <a:cubicBezTo>
                  <a:pt x="105" y="99"/>
                  <a:pt x="105" y="99"/>
                  <a:pt x="105" y="99"/>
                </a:cubicBezTo>
                <a:cubicBezTo>
                  <a:pt x="107" y="99"/>
                  <a:pt x="107" y="99"/>
                  <a:pt x="107" y="99"/>
                </a:cubicBezTo>
                <a:lnTo>
                  <a:pt x="107" y="0"/>
                </a:lnTo>
                <a:close/>
                <a:moveTo>
                  <a:pt x="119" y="0"/>
                </a:moveTo>
                <a:cubicBezTo>
                  <a:pt x="112" y="0"/>
                  <a:pt x="112" y="0"/>
                  <a:pt x="112" y="0"/>
                </a:cubicBezTo>
                <a:cubicBezTo>
                  <a:pt x="112" y="99"/>
                  <a:pt x="112" y="99"/>
                  <a:pt x="112" y="99"/>
                </a:cubicBezTo>
                <a:cubicBezTo>
                  <a:pt x="119" y="99"/>
                  <a:pt x="119" y="99"/>
                  <a:pt x="119" y="99"/>
                </a:cubicBezTo>
                <a:lnTo>
                  <a:pt x="119" y="0"/>
                </a:lnTo>
                <a:close/>
                <a:moveTo>
                  <a:pt x="124" y="99"/>
                </a:moveTo>
                <a:cubicBezTo>
                  <a:pt x="128" y="99"/>
                  <a:pt x="128" y="99"/>
                  <a:pt x="128" y="99"/>
                </a:cubicBezTo>
                <a:cubicBezTo>
                  <a:pt x="128" y="0"/>
                  <a:pt x="128" y="0"/>
                  <a:pt x="128" y="0"/>
                </a:cubicBezTo>
                <a:cubicBezTo>
                  <a:pt x="124" y="0"/>
                  <a:pt x="124" y="0"/>
                  <a:pt x="124" y="0"/>
                </a:cubicBezTo>
                <a:lnTo>
                  <a:pt x="124" y="99"/>
                </a:lnTo>
                <a:close/>
                <a:moveTo>
                  <a:pt x="135" y="0"/>
                </a:moveTo>
                <a:cubicBezTo>
                  <a:pt x="135" y="113"/>
                  <a:pt x="135" y="113"/>
                  <a:pt x="135" y="113"/>
                </a:cubicBezTo>
                <a:cubicBezTo>
                  <a:pt x="140" y="113"/>
                  <a:pt x="140" y="113"/>
                  <a:pt x="140" y="113"/>
                </a:cubicBezTo>
                <a:cubicBezTo>
                  <a:pt x="140" y="0"/>
                  <a:pt x="140" y="0"/>
                  <a:pt x="140" y="0"/>
                </a:cubicBezTo>
                <a:lnTo>
                  <a:pt x="135" y="0"/>
                </a:lnTo>
                <a:close/>
                <a:moveTo>
                  <a:pt x="51" y="0"/>
                </a:moveTo>
                <a:cubicBezTo>
                  <a:pt x="49" y="0"/>
                  <a:pt x="49" y="0"/>
                  <a:pt x="49" y="0"/>
                </a:cubicBezTo>
                <a:cubicBezTo>
                  <a:pt x="49" y="99"/>
                  <a:pt x="49" y="99"/>
                  <a:pt x="49" y="99"/>
                </a:cubicBezTo>
                <a:cubicBezTo>
                  <a:pt x="51" y="99"/>
                  <a:pt x="51" y="99"/>
                  <a:pt x="51" y="99"/>
                </a:cubicBezTo>
                <a:lnTo>
                  <a:pt x="51" y="0"/>
                </a:lnTo>
                <a:close/>
                <a:moveTo>
                  <a:pt x="28" y="113"/>
                </a:moveTo>
                <a:cubicBezTo>
                  <a:pt x="28" y="113"/>
                  <a:pt x="28" y="114"/>
                  <a:pt x="28" y="115"/>
                </a:cubicBezTo>
                <a:cubicBezTo>
                  <a:pt x="28" y="116"/>
                  <a:pt x="28" y="117"/>
                  <a:pt x="28" y="117"/>
                </a:cubicBezTo>
                <a:cubicBezTo>
                  <a:pt x="28" y="118"/>
                  <a:pt x="28" y="118"/>
                  <a:pt x="28" y="118"/>
                </a:cubicBezTo>
                <a:cubicBezTo>
                  <a:pt x="27" y="118"/>
                  <a:pt x="27" y="119"/>
                  <a:pt x="26" y="119"/>
                </a:cubicBezTo>
                <a:cubicBezTo>
                  <a:pt x="26" y="119"/>
                  <a:pt x="25" y="119"/>
                  <a:pt x="25" y="119"/>
                </a:cubicBezTo>
                <a:cubicBezTo>
                  <a:pt x="24" y="120"/>
                  <a:pt x="23" y="120"/>
                  <a:pt x="22" y="120"/>
                </a:cubicBezTo>
                <a:cubicBezTo>
                  <a:pt x="14" y="120"/>
                  <a:pt x="14" y="120"/>
                  <a:pt x="14" y="120"/>
                </a:cubicBezTo>
                <a:cubicBezTo>
                  <a:pt x="14" y="118"/>
                  <a:pt x="14" y="118"/>
                  <a:pt x="14" y="118"/>
                </a:cubicBezTo>
                <a:cubicBezTo>
                  <a:pt x="14" y="104"/>
                  <a:pt x="14" y="104"/>
                  <a:pt x="14" y="104"/>
                </a:cubicBezTo>
                <a:cubicBezTo>
                  <a:pt x="23" y="104"/>
                  <a:pt x="23" y="104"/>
                  <a:pt x="23" y="104"/>
                </a:cubicBezTo>
                <a:cubicBezTo>
                  <a:pt x="25" y="104"/>
                  <a:pt x="26" y="105"/>
                  <a:pt x="27" y="105"/>
                </a:cubicBezTo>
                <a:cubicBezTo>
                  <a:pt x="27" y="106"/>
                  <a:pt x="28" y="107"/>
                  <a:pt x="28" y="108"/>
                </a:cubicBezTo>
                <a:cubicBezTo>
                  <a:pt x="28" y="109"/>
                  <a:pt x="27" y="110"/>
                  <a:pt x="27" y="110"/>
                </a:cubicBezTo>
                <a:cubicBezTo>
                  <a:pt x="27" y="111"/>
                  <a:pt x="26" y="111"/>
                  <a:pt x="25" y="111"/>
                </a:cubicBezTo>
                <a:cubicBezTo>
                  <a:pt x="26" y="112"/>
                  <a:pt x="27" y="112"/>
                  <a:pt x="28" y="113"/>
                </a:cubicBezTo>
                <a:close/>
                <a:moveTo>
                  <a:pt x="19" y="110"/>
                </a:moveTo>
                <a:cubicBezTo>
                  <a:pt x="21" y="110"/>
                  <a:pt x="21" y="110"/>
                  <a:pt x="21" y="110"/>
                </a:cubicBezTo>
                <a:cubicBezTo>
                  <a:pt x="22" y="110"/>
                  <a:pt x="22" y="110"/>
                  <a:pt x="23" y="110"/>
                </a:cubicBezTo>
                <a:cubicBezTo>
                  <a:pt x="23" y="110"/>
                  <a:pt x="23" y="109"/>
                  <a:pt x="23" y="109"/>
                </a:cubicBezTo>
                <a:cubicBezTo>
                  <a:pt x="23" y="108"/>
                  <a:pt x="23" y="108"/>
                  <a:pt x="23" y="108"/>
                </a:cubicBezTo>
                <a:cubicBezTo>
                  <a:pt x="22" y="107"/>
                  <a:pt x="22" y="107"/>
                  <a:pt x="21" y="107"/>
                </a:cubicBezTo>
                <a:cubicBezTo>
                  <a:pt x="19" y="107"/>
                  <a:pt x="19" y="107"/>
                  <a:pt x="19" y="107"/>
                </a:cubicBezTo>
                <a:lnTo>
                  <a:pt x="19" y="110"/>
                </a:lnTo>
                <a:close/>
                <a:moveTo>
                  <a:pt x="24" y="115"/>
                </a:moveTo>
                <a:cubicBezTo>
                  <a:pt x="24" y="114"/>
                  <a:pt x="24" y="114"/>
                  <a:pt x="23" y="114"/>
                </a:cubicBezTo>
                <a:cubicBezTo>
                  <a:pt x="23" y="113"/>
                  <a:pt x="22" y="113"/>
                  <a:pt x="21" y="113"/>
                </a:cubicBezTo>
                <a:cubicBezTo>
                  <a:pt x="19" y="113"/>
                  <a:pt x="19" y="113"/>
                  <a:pt x="19" y="113"/>
                </a:cubicBezTo>
                <a:cubicBezTo>
                  <a:pt x="19" y="116"/>
                  <a:pt x="19" y="116"/>
                  <a:pt x="19" y="116"/>
                </a:cubicBezTo>
                <a:cubicBezTo>
                  <a:pt x="21" y="116"/>
                  <a:pt x="21" y="116"/>
                  <a:pt x="21" y="116"/>
                </a:cubicBezTo>
                <a:cubicBezTo>
                  <a:pt x="22" y="116"/>
                  <a:pt x="23" y="116"/>
                  <a:pt x="23" y="116"/>
                </a:cubicBezTo>
                <a:cubicBezTo>
                  <a:pt x="24" y="116"/>
                  <a:pt x="24" y="115"/>
                  <a:pt x="24" y="115"/>
                </a:cubicBezTo>
                <a:close/>
                <a:moveTo>
                  <a:pt x="45" y="118"/>
                </a:moveTo>
                <a:cubicBezTo>
                  <a:pt x="46" y="120"/>
                  <a:pt x="46" y="120"/>
                  <a:pt x="46" y="120"/>
                </a:cubicBezTo>
                <a:cubicBezTo>
                  <a:pt x="41" y="120"/>
                  <a:pt x="41" y="120"/>
                  <a:pt x="41" y="120"/>
                </a:cubicBezTo>
                <a:cubicBezTo>
                  <a:pt x="40" y="118"/>
                  <a:pt x="40" y="118"/>
                  <a:pt x="40" y="118"/>
                </a:cubicBezTo>
                <a:cubicBezTo>
                  <a:pt x="40" y="117"/>
                  <a:pt x="40" y="117"/>
                  <a:pt x="40" y="117"/>
                </a:cubicBezTo>
                <a:cubicBezTo>
                  <a:pt x="35" y="117"/>
                  <a:pt x="35" y="117"/>
                  <a:pt x="35" y="117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20"/>
                  <a:pt x="34" y="120"/>
                  <a:pt x="34" y="120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30" y="118"/>
                  <a:pt x="30" y="118"/>
                  <a:pt x="30" y="118"/>
                </a:cubicBezTo>
                <a:cubicBezTo>
                  <a:pt x="35" y="104"/>
                  <a:pt x="35" y="104"/>
                  <a:pt x="35" y="104"/>
                </a:cubicBezTo>
                <a:cubicBezTo>
                  <a:pt x="40" y="104"/>
                  <a:pt x="40" y="104"/>
                  <a:pt x="40" y="104"/>
                </a:cubicBezTo>
                <a:lnTo>
                  <a:pt x="45" y="118"/>
                </a:lnTo>
                <a:close/>
                <a:moveTo>
                  <a:pt x="39" y="114"/>
                </a:moveTo>
                <a:cubicBezTo>
                  <a:pt x="37" y="108"/>
                  <a:pt x="37" y="108"/>
                  <a:pt x="37" y="108"/>
                </a:cubicBezTo>
                <a:cubicBezTo>
                  <a:pt x="36" y="114"/>
                  <a:pt x="36" y="114"/>
                  <a:pt x="36" y="114"/>
                </a:cubicBezTo>
                <a:lnTo>
                  <a:pt x="39" y="114"/>
                </a:lnTo>
                <a:close/>
                <a:moveTo>
                  <a:pt x="62" y="118"/>
                </a:moveTo>
                <a:cubicBezTo>
                  <a:pt x="62" y="120"/>
                  <a:pt x="62" y="120"/>
                  <a:pt x="62" y="120"/>
                </a:cubicBezTo>
                <a:cubicBezTo>
                  <a:pt x="57" y="120"/>
                  <a:pt x="57" y="120"/>
                  <a:pt x="57" y="120"/>
                </a:cubicBezTo>
                <a:cubicBezTo>
                  <a:pt x="56" y="118"/>
                  <a:pt x="56" y="118"/>
                  <a:pt x="56" y="118"/>
                </a:cubicBezTo>
                <a:cubicBezTo>
                  <a:pt x="55" y="115"/>
                  <a:pt x="55" y="115"/>
                  <a:pt x="55" y="115"/>
                </a:cubicBezTo>
                <a:cubicBezTo>
                  <a:pt x="54" y="114"/>
                  <a:pt x="54" y="114"/>
                  <a:pt x="54" y="114"/>
                </a:cubicBezTo>
                <a:cubicBezTo>
                  <a:pt x="53" y="114"/>
                  <a:pt x="53" y="113"/>
                  <a:pt x="53" y="113"/>
                </a:cubicBezTo>
                <a:cubicBezTo>
                  <a:pt x="52" y="113"/>
                  <a:pt x="52" y="113"/>
                  <a:pt x="52" y="113"/>
                </a:cubicBezTo>
                <a:cubicBezTo>
                  <a:pt x="52" y="118"/>
                  <a:pt x="52" y="118"/>
                  <a:pt x="52" y="118"/>
                </a:cubicBezTo>
                <a:cubicBezTo>
                  <a:pt x="52" y="120"/>
                  <a:pt x="52" y="120"/>
                  <a:pt x="52" y="120"/>
                </a:cubicBezTo>
                <a:cubicBezTo>
                  <a:pt x="47" y="120"/>
                  <a:pt x="47" y="120"/>
                  <a:pt x="47" y="120"/>
                </a:cubicBezTo>
                <a:cubicBezTo>
                  <a:pt x="47" y="118"/>
                  <a:pt x="47" y="118"/>
                  <a:pt x="47" y="118"/>
                </a:cubicBezTo>
                <a:cubicBezTo>
                  <a:pt x="47" y="104"/>
                  <a:pt x="47" y="104"/>
                  <a:pt x="47" y="104"/>
                </a:cubicBezTo>
                <a:cubicBezTo>
                  <a:pt x="55" y="104"/>
                  <a:pt x="55" y="104"/>
                  <a:pt x="55" y="104"/>
                </a:cubicBezTo>
                <a:cubicBezTo>
                  <a:pt x="57" y="104"/>
                  <a:pt x="58" y="104"/>
                  <a:pt x="59" y="105"/>
                </a:cubicBezTo>
                <a:cubicBezTo>
                  <a:pt x="59" y="105"/>
                  <a:pt x="60" y="105"/>
                  <a:pt x="61" y="106"/>
                </a:cubicBezTo>
                <a:cubicBezTo>
                  <a:pt x="61" y="107"/>
                  <a:pt x="61" y="108"/>
                  <a:pt x="61" y="109"/>
                </a:cubicBezTo>
                <a:cubicBezTo>
                  <a:pt x="61" y="109"/>
                  <a:pt x="61" y="110"/>
                  <a:pt x="61" y="111"/>
                </a:cubicBezTo>
                <a:cubicBezTo>
                  <a:pt x="60" y="111"/>
                  <a:pt x="60" y="112"/>
                  <a:pt x="59" y="112"/>
                </a:cubicBezTo>
                <a:cubicBezTo>
                  <a:pt x="59" y="112"/>
                  <a:pt x="58" y="113"/>
                  <a:pt x="57" y="113"/>
                </a:cubicBezTo>
                <a:cubicBezTo>
                  <a:pt x="58" y="113"/>
                  <a:pt x="58" y="113"/>
                  <a:pt x="59" y="113"/>
                </a:cubicBezTo>
                <a:cubicBezTo>
                  <a:pt x="59" y="114"/>
                  <a:pt x="59" y="114"/>
                  <a:pt x="59" y="114"/>
                </a:cubicBezTo>
                <a:cubicBezTo>
                  <a:pt x="60" y="115"/>
                  <a:pt x="60" y="115"/>
                  <a:pt x="60" y="115"/>
                </a:cubicBezTo>
                <a:lnTo>
                  <a:pt x="62" y="118"/>
                </a:lnTo>
                <a:close/>
                <a:moveTo>
                  <a:pt x="56" y="109"/>
                </a:moveTo>
                <a:cubicBezTo>
                  <a:pt x="56" y="108"/>
                  <a:pt x="56" y="108"/>
                  <a:pt x="56" y="108"/>
                </a:cubicBezTo>
                <a:cubicBezTo>
                  <a:pt x="56" y="108"/>
                  <a:pt x="55" y="107"/>
                  <a:pt x="54" y="107"/>
                </a:cubicBezTo>
                <a:cubicBezTo>
                  <a:pt x="52" y="107"/>
                  <a:pt x="52" y="107"/>
                  <a:pt x="52" y="107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4" y="110"/>
                  <a:pt x="54" y="110"/>
                  <a:pt x="54" y="110"/>
                </a:cubicBezTo>
                <a:cubicBezTo>
                  <a:pt x="54" y="110"/>
                  <a:pt x="55" y="110"/>
                  <a:pt x="55" y="110"/>
                </a:cubicBezTo>
                <a:cubicBezTo>
                  <a:pt x="56" y="110"/>
                  <a:pt x="56" y="110"/>
                  <a:pt x="56" y="110"/>
                </a:cubicBezTo>
                <a:cubicBezTo>
                  <a:pt x="56" y="110"/>
                  <a:pt x="56" y="109"/>
                  <a:pt x="56" y="109"/>
                </a:cubicBezTo>
                <a:close/>
                <a:moveTo>
                  <a:pt x="73" y="116"/>
                </a:moveTo>
                <a:cubicBezTo>
                  <a:pt x="72" y="116"/>
                  <a:pt x="72" y="116"/>
                  <a:pt x="71" y="116"/>
                </a:cubicBezTo>
                <a:cubicBezTo>
                  <a:pt x="70" y="116"/>
                  <a:pt x="69" y="116"/>
                  <a:pt x="69" y="115"/>
                </a:cubicBezTo>
                <a:cubicBezTo>
                  <a:pt x="68" y="115"/>
                  <a:pt x="68" y="114"/>
                  <a:pt x="68" y="112"/>
                </a:cubicBezTo>
                <a:cubicBezTo>
                  <a:pt x="68" y="111"/>
                  <a:pt x="68" y="109"/>
                  <a:pt x="68" y="109"/>
                </a:cubicBezTo>
                <a:cubicBezTo>
                  <a:pt x="69" y="108"/>
                  <a:pt x="70" y="108"/>
                  <a:pt x="71" y="108"/>
                </a:cubicBezTo>
                <a:cubicBezTo>
                  <a:pt x="71" y="108"/>
                  <a:pt x="72" y="108"/>
                  <a:pt x="72" y="108"/>
                </a:cubicBezTo>
                <a:cubicBezTo>
                  <a:pt x="73" y="108"/>
                  <a:pt x="73" y="108"/>
                  <a:pt x="73" y="109"/>
                </a:cubicBezTo>
                <a:cubicBezTo>
                  <a:pt x="73" y="109"/>
                  <a:pt x="74" y="109"/>
                  <a:pt x="74" y="110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7" y="107"/>
                  <a:pt x="77" y="106"/>
                  <a:pt x="75" y="105"/>
                </a:cubicBezTo>
                <a:cubicBezTo>
                  <a:pt x="74" y="104"/>
                  <a:pt x="73" y="104"/>
                  <a:pt x="71" y="104"/>
                </a:cubicBezTo>
                <a:cubicBezTo>
                  <a:pt x="68" y="104"/>
                  <a:pt x="66" y="105"/>
                  <a:pt x="65" y="106"/>
                </a:cubicBezTo>
                <a:cubicBezTo>
                  <a:pt x="64" y="107"/>
                  <a:pt x="63" y="109"/>
                  <a:pt x="63" y="112"/>
                </a:cubicBezTo>
                <a:cubicBezTo>
                  <a:pt x="63" y="114"/>
                  <a:pt x="63" y="115"/>
                  <a:pt x="64" y="117"/>
                </a:cubicBezTo>
                <a:cubicBezTo>
                  <a:pt x="64" y="117"/>
                  <a:pt x="65" y="117"/>
                  <a:pt x="65" y="118"/>
                </a:cubicBezTo>
                <a:cubicBezTo>
                  <a:pt x="66" y="118"/>
                  <a:pt x="66" y="119"/>
                  <a:pt x="67" y="119"/>
                </a:cubicBezTo>
                <a:cubicBezTo>
                  <a:pt x="68" y="120"/>
                  <a:pt x="69" y="120"/>
                  <a:pt x="71" y="120"/>
                </a:cubicBezTo>
                <a:cubicBezTo>
                  <a:pt x="72" y="120"/>
                  <a:pt x="74" y="120"/>
                  <a:pt x="74" y="119"/>
                </a:cubicBezTo>
                <a:cubicBezTo>
                  <a:pt x="75" y="119"/>
                  <a:pt x="76" y="118"/>
                  <a:pt x="76" y="118"/>
                </a:cubicBezTo>
                <a:cubicBezTo>
                  <a:pt x="77" y="118"/>
                  <a:pt x="77" y="118"/>
                  <a:pt x="77" y="118"/>
                </a:cubicBezTo>
                <a:cubicBezTo>
                  <a:pt x="77" y="117"/>
                  <a:pt x="78" y="116"/>
                  <a:pt x="78" y="115"/>
                </a:cubicBezTo>
                <a:cubicBezTo>
                  <a:pt x="74" y="113"/>
                  <a:pt x="74" y="113"/>
                  <a:pt x="74" y="113"/>
                </a:cubicBezTo>
                <a:cubicBezTo>
                  <a:pt x="74" y="114"/>
                  <a:pt x="73" y="115"/>
                  <a:pt x="73" y="116"/>
                </a:cubicBezTo>
                <a:close/>
                <a:moveTo>
                  <a:pt x="94" y="106"/>
                </a:moveTo>
                <a:cubicBezTo>
                  <a:pt x="95" y="107"/>
                  <a:pt x="96" y="109"/>
                  <a:pt x="96" y="112"/>
                </a:cubicBezTo>
                <a:cubicBezTo>
                  <a:pt x="96" y="114"/>
                  <a:pt x="95" y="115"/>
                  <a:pt x="95" y="116"/>
                </a:cubicBezTo>
                <a:cubicBezTo>
                  <a:pt x="94" y="117"/>
                  <a:pt x="94" y="117"/>
                  <a:pt x="94" y="118"/>
                </a:cubicBezTo>
                <a:cubicBezTo>
                  <a:pt x="93" y="118"/>
                  <a:pt x="93" y="119"/>
                  <a:pt x="92" y="119"/>
                </a:cubicBezTo>
                <a:cubicBezTo>
                  <a:pt x="91" y="120"/>
                  <a:pt x="90" y="120"/>
                  <a:pt x="88" y="120"/>
                </a:cubicBezTo>
                <a:cubicBezTo>
                  <a:pt x="86" y="120"/>
                  <a:pt x="85" y="120"/>
                  <a:pt x="84" y="119"/>
                </a:cubicBezTo>
                <a:cubicBezTo>
                  <a:pt x="83" y="119"/>
                  <a:pt x="82" y="118"/>
                  <a:pt x="82" y="118"/>
                </a:cubicBezTo>
                <a:cubicBezTo>
                  <a:pt x="81" y="117"/>
                  <a:pt x="81" y="117"/>
                  <a:pt x="81" y="116"/>
                </a:cubicBezTo>
                <a:cubicBezTo>
                  <a:pt x="80" y="115"/>
                  <a:pt x="80" y="114"/>
                  <a:pt x="80" y="112"/>
                </a:cubicBezTo>
                <a:cubicBezTo>
                  <a:pt x="80" y="109"/>
                  <a:pt x="80" y="107"/>
                  <a:pt x="82" y="106"/>
                </a:cubicBezTo>
                <a:cubicBezTo>
                  <a:pt x="83" y="105"/>
                  <a:pt x="85" y="104"/>
                  <a:pt x="88" y="104"/>
                </a:cubicBezTo>
                <a:cubicBezTo>
                  <a:pt x="90" y="104"/>
                  <a:pt x="92" y="105"/>
                  <a:pt x="94" y="106"/>
                </a:cubicBezTo>
                <a:close/>
                <a:moveTo>
                  <a:pt x="91" y="112"/>
                </a:moveTo>
                <a:cubicBezTo>
                  <a:pt x="91" y="110"/>
                  <a:pt x="91" y="109"/>
                  <a:pt x="90" y="109"/>
                </a:cubicBezTo>
                <a:cubicBezTo>
                  <a:pt x="89" y="108"/>
                  <a:pt x="89" y="108"/>
                  <a:pt x="88" y="108"/>
                </a:cubicBezTo>
                <a:cubicBezTo>
                  <a:pt x="87" y="108"/>
                  <a:pt x="86" y="108"/>
                  <a:pt x="85" y="109"/>
                </a:cubicBezTo>
                <a:cubicBezTo>
                  <a:pt x="85" y="109"/>
                  <a:pt x="84" y="110"/>
                  <a:pt x="84" y="112"/>
                </a:cubicBezTo>
                <a:cubicBezTo>
                  <a:pt x="84" y="114"/>
                  <a:pt x="85" y="115"/>
                  <a:pt x="85" y="115"/>
                </a:cubicBezTo>
                <a:cubicBezTo>
                  <a:pt x="86" y="116"/>
                  <a:pt x="87" y="116"/>
                  <a:pt x="88" y="116"/>
                </a:cubicBezTo>
                <a:cubicBezTo>
                  <a:pt x="89" y="116"/>
                  <a:pt x="89" y="116"/>
                  <a:pt x="90" y="115"/>
                </a:cubicBezTo>
                <a:cubicBezTo>
                  <a:pt x="91" y="115"/>
                  <a:pt x="91" y="113"/>
                  <a:pt x="91" y="112"/>
                </a:cubicBezTo>
                <a:close/>
                <a:moveTo>
                  <a:pt x="112" y="109"/>
                </a:moveTo>
                <a:cubicBezTo>
                  <a:pt x="112" y="110"/>
                  <a:pt x="112" y="111"/>
                  <a:pt x="112" y="112"/>
                </a:cubicBezTo>
                <a:cubicBezTo>
                  <a:pt x="112" y="114"/>
                  <a:pt x="112" y="115"/>
                  <a:pt x="112" y="116"/>
                </a:cubicBezTo>
                <a:cubicBezTo>
                  <a:pt x="112" y="117"/>
                  <a:pt x="111" y="117"/>
                  <a:pt x="110" y="118"/>
                </a:cubicBezTo>
                <a:cubicBezTo>
                  <a:pt x="110" y="118"/>
                  <a:pt x="110" y="118"/>
                  <a:pt x="110" y="118"/>
                </a:cubicBezTo>
                <a:cubicBezTo>
                  <a:pt x="110" y="119"/>
                  <a:pt x="109" y="119"/>
                  <a:pt x="108" y="119"/>
                </a:cubicBezTo>
                <a:cubicBezTo>
                  <a:pt x="107" y="119"/>
                  <a:pt x="106" y="120"/>
                  <a:pt x="105" y="120"/>
                </a:cubicBezTo>
                <a:cubicBezTo>
                  <a:pt x="98" y="120"/>
                  <a:pt x="98" y="120"/>
                  <a:pt x="98" y="120"/>
                </a:cubicBezTo>
                <a:cubicBezTo>
                  <a:pt x="98" y="118"/>
                  <a:pt x="98" y="118"/>
                  <a:pt x="98" y="118"/>
                </a:cubicBezTo>
                <a:cubicBezTo>
                  <a:pt x="98" y="104"/>
                  <a:pt x="98" y="104"/>
                  <a:pt x="98" y="104"/>
                </a:cubicBezTo>
                <a:cubicBezTo>
                  <a:pt x="105" y="104"/>
                  <a:pt x="105" y="104"/>
                  <a:pt x="105" y="104"/>
                </a:cubicBezTo>
                <a:cubicBezTo>
                  <a:pt x="107" y="104"/>
                  <a:pt x="108" y="104"/>
                  <a:pt x="109" y="105"/>
                </a:cubicBezTo>
                <a:cubicBezTo>
                  <a:pt x="110" y="105"/>
                  <a:pt x="110" y="106"/>
                  <a:pt x="111" y="106"/>
                </a:cubicBezTo>
                <a:cubicBezTo>
                  <a:pt x="111" y="107"/>
                  <a:pt x="112" y="108"/>
                  <a:pt x="112" y="109"/>
                </a:cubicBezTo>
                <a:close/>
                <a:moveTo>
                  <a:pt x="108" y="112"/>
                </a:moveTo>
                <a:cubicBezTo>
                  <a:pt x="108" y="110"/>
                  <a:pt x="107" y="109"/>
                  <a:pt x="107" y="109"/>
                </a:cubicBezTo>
                <a:cubicBezTo>
                  <a:pt x="106" y="108"/>
                  <a:pt x="105" y="108"/>
                  <a:pt x="104" y="108"/>
                </a:cubicBezTo>
                <a:cubicBezTo>
                  <a:pt x="103" y="108"/>
                  <a:pt x="103" y="108"/>
                  <a:pt x="103" y="108"/>
                </a:cubicBezTo>
                <a:cubicBezTo>
                  <a:pt x="103" y="116"/>
                  <a:pt x="103" y="116"/>
                  <a:pt x="103" y="116"/>
                </a:cubicBezTo>
                <a:cubicBezTo>
                  <a:pt x="104" y="116"/>
                  <a:pt x="104" y="116"/>
                  <a:pt x="104" y="116"/>
                </a:cubicBezTo>
                <a:cubicBezTo>
                  <a:pt x="105" y="116"/>
                  <a:pt x="106" y="116"/>
                  <a:pt x="106" y="116"/>
                </a:cubicBezTo>
                <a:cubicBezTo>
                  <a:pt x="107" y="116"/>
                  <a:pt x="107" y="115"/>
                  <a:pt x="107" y="115"/>
                </a:cubicBezTo>
                <a:cubicBezTo>
                  <a:pt x="108" y="114"/>
                  <a:pt x="108" y="113"/>
                  <a:pt x="108" y="112"/>
                </a:cubicBezTo>
                <a:close/>
                <a:moveTo>
                  <a:pt x="120" y="113"/>
                </a:moveTo>
                <a:cubicBezTo>
                  <a:pt x="127" y="113"/>
                  <a:pt x="127" y="113"/>
                  <a:pt x="127" y="113"/>
                </a:cubicBezTo>
                <a:cubicBezTo>
                  <a:pt x="127" y="110"/>
                  <a:pt x="127" y="110"/>
                  <a:pt x="127" y="110"/>
                </a:cubicBezTo>
                <a:cubicBezTo>
                  <a:pt x="120" y="110"/>
                  <a:pt x="120" y="110"/>
                  <a:pt x="120" y="110"/>
                </a:cubicBezTo>
                <a:cubicBezTo>
                  <a:pt x="120" y="108"/>
                  <a:pt x="120" y="108"/>
                  <a:pt x="120" y="108"/>
                </a:cubicBezTo>
                <a:cubicBezTo>
                  <a:pt x="128" y="108"/>
                  <a:pt x="128" y="108"/>
                  <a:pt x="128" y="108"/>
                </a:cubicBezTo>
                <a:cubicBezTo>
                  <a:pt x="128" y="104"/>
                  <a:pt x="128" y="104"/>
                  <a:pt x="128" y="104"/>
                </a:cubicBezTo>
                <a:cubicBezTo>
                  <a:pt x="115" y="104"/>
                  <a:pt x="115" y="104"/>
                  <a:pt x="115" y="104"/>
                </a:cubicBezTo>
                <a:cubicBezTo>
                  <a:pt x="115" y="118"/>
                  <a:pt x="115" y="118"/>
                  <a:pt x="115" y="118"/>
                </a:cubicBezTo>
                <a:cubicBezTo>
                  <a:pt x="115" y="120"/>
                  <a:pt x="115" y="120"/>
                  <a:pt x="115" y="120"/>
                </a:cubicBezTo>
                <a:cubicBezTo>
                  <a:pt x="128" y="120"/>
                  <a:pt x="128" y="120"/>
                  <a:pt x="128" y="120"/>
                </a:cubicBezTo>
                <a:cubicBezTo>
                  <a:pt x="128" y="118"/>
                  <a:pt x="128" y="118"/>
                  <a:pt x="128" y="118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0" y="116"/>
                  <a:pt x="120" y="116"/>
                  <a:pt x="120" y="116"/>
                </a:cubicBezTo>
                <a:lnTo>
                  <a:pt x="120" y="1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8" name="Freeform 8">
            <a:extLst>
              <a:ext uri="{FF2B5EF4-FFF2-40B4-BE49-F238E27FC236}">
                <a16:creationId xmlns:a16="http://schemas.microsoft.com/office/drawing/2014/main" id="{66BAEE3E-CA8D-084E-92F1-8ED17C076A4D}"/>
              </a:ext>
            </a:extLst>
          </p:cNvPr>
          <p:cNvSpPr>
            <a:spLocks noEditPoints="1"/>
          </p:cNvSpPr>
          <p:nvPr/>
        </p:nvSpPr>
        <p:spPr bwMode="auto">
          <a:xfrm>
            <a:off x="10830010" y="4828510"/>
            <a:ext cx="307790" cy="326414"/>
          </a:xfrm>
          <a:custGeom>
            <a:avLst/>
            <a:gdLst>
              <a:gd name="T0" fmla="*/ 71 w 133"/>
              <a:gd name="T1" fmla="*/ 114 h 141"/>
              <a:gd name="T2" fmla="*/ 13 w 133"/>
              <a:gd name="T3" fmla="*/ 113 h 141"/>
              <a:gd name="T4" fmla="*/ 9 w 133"/>
              <a:gd name="T5" fmla="*/ 15 h 141"/>
              <a:gd name="T6" fmla="*/ 78 w 133"/>
              <a:gd name="T7" fmla="*/ 11 h 141"/>
              <a:gd name="T8" fmla="*/ 82 w 133"/>
              <a:gd name="T9" fmla="*/ 87 h 141"/>
              <a:gd name="T10" fmla="*/ 89 w 133"/>
              <a:gd name="T11" fmla="*/ 86 h 141"/>
              <a:gd name="T12" fmla="*/ 91 w 133"/>
              <a:gd name="T13" fmla="*/ 13 h 141"/>
              <a:gd name="T14" fmla="*/ 13 w 133"/>
              <a:gd name="T15" fmla="*/ 0 h 141"/>
              <a:gd name="T16" fmla="*/ 0 w 133"/>
              <a:gd name="T17" fmla="*/ 120 h 141"/>
              <a:gd name="T18" fmla="*/ 62 w 133"/>
              <a:gd name="T19" fmla="*/ 133 h 141"/>
              <a:gd name="T20" fmla="*/ 70 w 133"/>
              <a:gd name="T21" fmla="*/ 114 h 141"/>
              <a:gd name="T22" fmla="*/ 52 w 133"/>
              <a:gd name="T23" fmla="*/ 4 h 141"/>
              <a:gd name="T24" fmla="*/ 52 w 133"/>
              <a:gd name="T25" fmla="*/ 6 h 141"/>
              <a:gd name="T26" fmla="*/ 38 w 133"/>
              <a:gd name="T27" fmla="*/ 5 h 141"/>
              <a:gd name="T28" fmla="*/ 46 w 133"/>
              <a:gd name="T29" fmla="*/ 129 h 141"/>
              <a:gd name="T30" fmla="*/ 46 w 133"/>
              <a:gd name="T31" fmla="*/ 117 h 141"/>
              <a:gd name="T32" fmla="*/ 46 w 133"/>
              <a:gd name="T33" fmla="*/ 129 h 141"/>
              <a:gd name="T34" fmla="*/ 63 w 133"/>
              <a:gd name="T35" fmla="*/ 71 h 141"/>
              <a:gd name="T36" fmla="*/ 68 w 133"/>
              <a:gd name="T37" fmla="*/ 49 h 141"/>
              <a:gd name="T38" fmla="*/ 27 w 133"/>
              <a:gd name="T39" fmla="*/ 69 h 141"/>
              <a:gd name="T40" fmla="*/ 57 w 133"/>
              <a:gd name="T41" fmla="*/ 54 h 141"/>
              <a:gd name="T42" fmla="*/ 61 w 133"/>
              <a:gd name="T43" fmla="*/ 54 h 141"/>
              <a:gd name="T44" fmla="*/ 59 w 133"/>
              <a:gd name="T45" fmla="*/ 66 h 141"/>
              <a:gd name="T46" fmla="*/ 57 w 133"/>
              <a:gd name="T47" fmla="*/ 54 h 141"/>
              <a:gd name="T48" fmla="*/ 50 w 133"/>
              <a:gd name="T49" fmla="*/ 52 h 141"/>
              <a:gd name="T50" fmla="*/ 52 w 133"/>
              <a:gd name="T51" fmla="*/ 64 h 141"/>
              <a:gd name="T52" fmla="*/ 48 w 133"/>
              <a:gd name="T53" fmla="*/ 64 h 141"/>
              <a:gd name="T54" fmla="*/ 39 w 133"/>
              <a:gd name="T55" fmla="*/ 54 h 141"/>
              <a:gd name="T56" fmla="*/ 43 w 133"/>
              <a:gd name="T57" fmla="*/ 54 h 141"/>
              <a:gd name="T58" fmla="*/ 41 w 133"/>
              <a:gd name="T59" fmla="*/ 66 h 141"/>
              <a:gd name="T60" fmla="*/ 39 w 133"/>
              <a:gd name="T61" fmla="*/ 54 h 141"/>
              <a:gd name="T62" fmla="*/ 32 w 133"/>
              <a:gd name="T63" fmla="*/ 52 h 141"/>
              <a:gd name="T64" fmla="*/ 34 w 133"/>
              <a:gd name="T65" fmla="*/ 64 h 141"/>
              <a:gd name="T66" fmla="*/ 30 w 133"/>
              <a:gd name="T67" fmla="*/ 64 h 141"/>
              <a:gd name="T68" fmla="*/ 68 w 133"/>
              <a:gd name="T69" fmla="*/ 48 h 141"/>
              <a:gd name="T70" fmla="*/ 19 w 133"/>
              <a:gd name="T71" fmla="*/ 44 h 141"/>
              <a:gd name="T72" fmla="*/ 28 w 133"/>
              <a:gd name="T73" fmla="*/ 40 h 141"/>
              <a:gd name="T74" fmla="*/ 38 w 133"/>
              <a:gd name="T75" fmla="*/ 28 h 141"/>
              <a:gd name="T76" fmla="*/ 41 w 133"/>
              <a:gd name="T77" fmla="*/ 31 h 141"/>
              <a:gd name="T78" fmla="*/ 30 w 133"/>
              <a:gd name="T79" fmla="*/ 40 h 141"/>
              <a:gd name="T80" fmla="*/ 52 w 133"/>
              <a:gd name="T81" fmla="*/ 32 h 141"/>
              <a:gd name="T82" fmla="*/ 50 w 133"/>
              <a:gd name="T83" fmla="*/ 28 h 141"/>
              <a:gd name="T84" fmla="*/ 53 w 133"/>
              <a:gd name="T85" fmla="*/ 31 h 141"/>
              <a:gd name="T86" fmla="*/ 68 w 133"/>
              <a:gd name="T87" fmla="*/ 40 h 141"/>
              <a:gd name="T88" fmla="*/ 68 w 133"/>
              <a:gd name="T89" fmla="*/ 48 h 141"/>
              <a:gd name="T90" fmla="*/ 128 w 133"/>
              <a:gd name="T91" fmla="*/ 127 h 141"/>
              <a:gd name="T92" fmla="*/ 102 w 133"/>
              <a:gd name="T93" fmla="*/ 138 h 141"/>
              <a:gd name="T94" fmla="*/ 97 w 133"/>
              <a:gd name="T95" fmla="*/ 139 h 141"/>
              <a:gd name="T96" fmla="*/ 64 w 133"/>
              <a:gd name="T97" fmla="*/ 124 h 141"/>
              <a:gd name="T98" fmla="*/ 84 w 133"/>
              <a:gd name="T99" fmla="*/ 123 h 141"/>
              <a:gd name="T100" fmla="*/ 81 w 133"/>
              <a:gd name="T101" fmla="*/ 119 h 141"/>
              <a:gd name="T102" fmla="*/ 62 w 133"/>
              <a:gd name="T103" fmla="*/ 79 h 141"/>
              <a:gd name="T104" fmla="*/ 83 w 133"/>
              <a:gd name="T105" fmla="*/ 101 h 141"/>
              <a:gd name="T106" fmla="*/ 93 w 133"/>
              <a:gd name="T107" fmla="*/ 94 h 141"/>
              <a:gd name="T108" fmla="*/ 95 w 133"/>
              <a:gd name="T109" fmla="*/ 88 h 141"/>
              <a:gd name="T110" fmla="*/ 105 w 133"/>
              <a:gd name="T111" fmla="*/ 92 h 141"/>
              <a:gd name="T112" fmla="*/ 115 w 133"/>
              <a:gd name="T113" fmla="*/ 86 h 141"/>
              <a:gd name="T114" fmla="*/ 125 w 133"/>
              <a:gd name="T115" fmla="*/ 101 h 141"/>
              <a:gd name="T116" fmla="*/ 130 w 133"/>
              <a:gd name="T117" fmla="*/ 120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33" h="141">
                <a:moveTo>
                  <a:pt x="70" y="114"/>
                </a:moveTo>
                <a:cubicBezTo>
                  <a:pt x="70" y="114"/>
                  <a:pt x="70" y="114"/>
                  <a:pt x="71" y="114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9" y="111"/>
                  <a:pt x="9" y="109"/>
                </a:cubicBezTo>
                <a:cubicBezTo>
                  <a:pt x="9" y="15"/>
                  <a:pt x="9" y="15"/>
                  <a:pt x="9" y="15"/>
                </a:cubicBezTo>
                <a:cubicBezTo>
                  <a:pt x="9" y="13"/>
                  <a:pt x="11" y="11"/>
                  <a:pt x="13" y="11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11"/>
                  <a:pt x="82" y="13"/>
                  <a:pt x="82" y="15"/>
                </a:cubicBezTo>
                <a:cubicBezTo>
                  <a:pt x="82" y="87"/>
                  <a:pt x="82" y="87"/>
                  <a:pt x="82" y="87"/>
                </a:cubicBezTo>
                <a:cubicBezTo>
                  <a:pt x="83" y="86"/>
                  <a:pt x="85" y="86"/>
                  <a:pt x="87" y="86"/>
                </a:cubicBezTo>
                <a:cubicBezTo>
                  <a:pt x="88" y="86"/>
                  <a:pt x="89" y="86"/>
                  <a:pt x="89" y="86"/>
                </a:cubicBezTo>
                <a:cubicBezTo>
                  <a:pt x="90" y="85"/>
                  <a:pt x="90" y="84"/>
                  <a:pt x="91" y="84"/>
                </a:cubicBezTo>
                <a:cubicBezTo>
                  <a:pt x="91" y="13"/>
                  <a:pt x="91" y="13"/>
                  <a:pt x="91" y="13"/>
                </a:cubicBezTo>
                <a:cubicBezTo>
                  <a:pt x="91" y="6"/>
                  <a:pt x="85" y="0"/>
                  <a:pt x="78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6" y="0"/>
                  <a:pt x="0" y="6"/>
                  <a:pt x="0" y="13"/>
                </a:cubicBezTo>
                <a:cubicBezTo>
                  <a:pt x="0" y="120"/>
                  <a:pt x="0" y="120"/>
                  <a:pt x="0" y="120"/>
                </a:cubicBezTo>
                <a:cubicBezTo>
                  <a:pt x="0" y="127"/>
                  <a:pt x="6" y="133"/>
                  <a:pt x="13" y="133"/>
                </a:cubicBezTo>
                <a:cubicBezTo>
                  <a:pt x="62" y="133"/>
                  <a:pt x="62" y="133"/>
                  <a:pt x="62" y="133"/>
                </a:cubicBezTo>
                <a:cubicBezTo>
                  <a:pt x="59" y="131"/>
                  <a:pt x="58" y="127"/>
                  <a:pt x="59" y="123"/>
                </a:cubicBezTo>
                <a:cubicBezTo>
                  <a:pt x="60" y="118"/>
                  <a:pt x="64" y="114"/>
                  <a:pt x="70" y="114"/>
                </a:cubicBezTo>
                <a:close/>
                <a:moveTo>
                  <a:pt x="39" y="4"/>
                </a:moveTo>
                <a:cubicBezTo>
                  <a:pt x="52" y="4"/>
                  <a:pt x="52" y="4"/>
                  <a:pt x="52" y="4"/>
                </a:cubicBezTo>
                <a:cubicBezTo>
                  <a:pt x="53" y="4"/>
                  <a:pt x="53" y="4"/>
                  <a:pt x="53" y="5"/>
                </a:cubicBezTo>
                <a:cubicBezTo>
                  <a:pt x="53" y="6"/>
                  <a:pt x="53" y="6"/>
                  <a:pt x="52" y="6"/>
                </a:cubicBezTo>
                <a:cubicBezTo>
                  <a:pt x="39" y="6"/>
                  <a:pt x="39" y="6"/>
                  <a:pt x="39" y="6"/>
                </a:cubicBezTo>
                <a:cubicBezTo>
                  <a:pt x="38" y="6"/>
                  <a:pt x="38" y="6"/>
                  <a:pt x="38" y="5"/>
                </a:cubicBezTo>
                <a:cubicBezTo>
                  <a:pt x="38" y="4"/>
                  <a:pt x="38" y="4"/>
                  <a:pt x="39" y="4"/>
                </a:cubicBezTo>
                <a:close/>
                <a:moveTo>
                  <a:pt x="46" y="129"/>
                </a:moveTo>
                <a:cubicBezTo>
                  <a:pt x="42" y="129"/>
                  <a:pt x="39" y="126"/>
                  <a:pt x="39" y="123"/>
                </a:cubicBezTo>
                <a:cubicBezTo>
                  <a:pt x="39" y="120"/>
                  <a:pt x="42" y="117"/>
                  <a:pt x="46" y="117"/>
                </a:cubicBezTo>
                <a:cubicBezTo>
                  <a:pt x="49" y="117"/>
                  <a:pt x="52" y="120"/>
                  <a:pt x="52" y="123"/>
                </a:cubicBezTo>
                <a:cubicBezTo>
                  <a:pt x="52" y="126"/>
                  <a:pt x="49" y="129"/>
                  <a:pt x="46" y="129"/>
                </a:cubicBezTo>
                <a:close/>
                <a:moveTo>
                  <a:pt x="28" y="71"/>
                </a:moveTo>
                <a:cubicBezTo>
                  <a:pt x="63" y="71"/>
                  <a:pt x="63" y="71"/>
                  <a:pt x="63" y="71"/>
                </a:cubicBezTo>
                <a:cubicBezTo>
                  <a:pt x="63" y="71"/>
                  <a:pt x="64" y="70"/>
                  <a:pt x="64" y="69"/>
                </a:cubicBezTo>
                <a:cubicBezTo>
                  <a:pt x="68" y="49"/>
                  <a:pt x="68" y="49"/>
                  <a:pt x="68" y="49"/>
                </a:cubicBezTo>
                <a:cubicBezTo>
                  <a:pt x="23" y="49"/>
                  <a:pt x="23" y="49"/>
                  <a:pt x="23" y="49"/>
                </a:cubicBezTo>
                <a:cubicBezTo>
                  <a:pt x="27" y="69"/>
                  <a:pt x="27" y="69"/>
                  <a:pt x="27" y="69"/>
                </a:cubicBezTo>
                <a:cubicBezTo>
                  <a:pt x="27" y="70"/>
                  <a:pt x="28" y="71"/>
                  <a:pt x="28" y="71"/>
                </a:cubicBezTo>
                <a:close/>
                <a:moveTo>
                  <a:pt x="57" y="54"/>
                </a:moveTo>
                <a:cubicBezTo>
                  <a:pt x="57" y="53"/>
                  <a:pt x="58" y="52"/>
                  <a:pt x="59" y="52"/>
                </a:cubicBezTo>
                <a:cubicBezTo>
                  <a:pt x="60" y="52"/>
                  <a:pt x="61" y="53"/>
                  <a:pt x="61" y="54"/>
                </a:cubicBezTo>
                <a:cubicBezTo>
                  <a:pt x="61" y="64"/>
                  <a:pt x="61" y="64"/>
                  <a:pt x="61" y="64"/>
                </a:cubicBezTo>
                <a:cubicBezTo>
                  <a:pt x="61" y="65"/>
                  <a:pt x="60" y="66"/>
                  <a:pt x="59" y="66"/>
                </a:cubicBezTo>
                <a:cubicBezTo>
                  <a:pt x="58" y="66"/>
                  <a:pt x="57" y="65"/>
                  <a:pt x="57" y="64"/>
                </a:cubicBezTo>
                <a:lnTo>
                  <a:pt x="57" y="54"/>
                </a:lnTo>
                <a:close/>
                <a:moveTo>
                  <a:pt x="48" y="54"/>
                </a:moveTo>
                <a:cubicBezTo>
                  <a:pt x="48" y="53"/>
                  <a:pt x="49" y="52"/>
                  <a:pt x="50" y="52"/>
                </a:cubicBezTo>
                <a:cubicBezTo>
                  <a:pt x="51" y="52"/>
                  <a:pt x="52" y="53"/>
                  <a:pt x="52" y="54"/>
                </a:cubicBezTo>
                <a:cubicBezTo>
                  <a:pt x="52" y="64"/>
                  <a:pt x="52" y="64"/>
                  <a:pt x="52" y="64"/>
                </a:cubicBezTo>
                <a:cubicBezTo>
                  <a:pt x="52" y="65"/>
                  <a:pt x="51" y="66"/>
                  <a:pt x="50" y="66"/>
                </a:cubicBezTo>
                <a:cubicBezTo>
                  <a:pt x="49" y="66"/>
                  <a:pt x="48" y="65"/>
                  <a:pt x="48" y="64"/>
                </a:cubicBezTo>
                <a:lnTo>
                  <a:pt x="48" y="54"/>
                </a:lnTo>
                <a:close/>
                <a:moveTo>
                  <a:pt x="39" y="54"/>
                </a:moveTo>
                <a:cubicBezTo>
                  <a:pt x="39" y="53"/>
                  <a:pt x="40" y="52"/>
                  <a:pt x="41" y="52"/>
                </a:cubicBezTo>
                <a:cubicBezTo>
                  <a:pt x="42" y="52"/>
                  <a:pt x="43" y="53"/>
                  <a:pt x="43" y="54"/>
                </a:cubicBezTo>
                <a:cubicBezTo>
                  <a:pt x="43" y="64"/>
                  <a:pt x="43" y="64"/>
                  <a:pt x="43" y="64"/>
                </a:cubicBezTo>
                <a:cubicBezTo>
                  <a:pt x="43" y="65"/>
                  <a:pt x="42" y="66"/>
                  <a:pt x="41" y="66"/>
                </a:cubicBezTo>
                <a:cubicBezTo>
                  <a:pt x="40" y="66"/>
                  <a:pt x="39" y="65"/>
                  <a:pt x="39" y="64"/>
                </a:cubicBezTo>
                <a:lnTo>
                  <a:pt x="39" y="54"/>
                </a:lnTo>
                <a:close/>
                <a:moveTo>
                  <a:pt x="30" y="54"/>
                </a:moveTo>
                <a:cubicBezTo>
                  <a:pt x="30" y="53"/>
                  <a:pt x="31" y="52"/>
                  <a:pt x="32" y="52"/>
                </a:cubicBezTo>
                <a:cubicBezTo>
                  <a:pt x="33" y="52"/>
                  <a:pt x="34" y="53"/>
                  <a:pt x="34" y="54"/>
                </a:cubicBezTo>
                <a:cubicBezTo>
                  <a:pt x="34" y="64"/>
                  <a:pt x="34" y="64"/>
                  <a:pt x="34" y="64"/>
                </a:cubicBezTo>
                <a:cubicBezTo>
                  <a:pt x="34" y="65"/>
                  <a:pt x="33" y="66"/>
                  <a:pt x="32" y="66"/>
                </a:cubicBezTo>
                <a:cubicBezTo>
                  <a:pt x="31" y="66"/>
                  <a:pt x="30" y="65"/>
                  <a:pt x="30" y="64"/>
                </a:cubicBezTo>
                <a:lnTo>
                  <a:pt x="30" y="54"/>
                </a:lnTo>
                <a:close/>
                <a:moveTo>
                  <a:pt x="68" y="48"/>
                </a:moveTo>
                <a:cubicBezTo>
                  <a:pt x="23" y="48"/>
                  <a:pt x="23" y="48"/>
                  <a:pt x="23" y="48"/>
                </a:cubicBezTo>
                <a:cubicBezTo>
                  <a:pt x="21" y="48"/>
                  <a:pt x="19" y="46"/>
                  <a:pt x="19" y="44"/>
                </a:cubicBezTo>
                <a:cubicBezTo>
                  <a:pt x="19" y="42"/>
                  <a:pt x="21" y="40"/>
                  <a:pt x="23" y="40"/>
                </a:cubicBezTo>
                <a:cubicBezTo>
                  <a:pt x="28" y="40"/>
                  <a:pt x="28" y="40"/>
                  <a:pt x="28" y="40"/>
                </a:cubicBezTo>
                <a:cubicBezTo>
                  <a:pt x="38" y="31"/>
                  <a:pt x="38" y="31"/>
                  <a:pt x="38" y="31"/>
                </a:cubicBezTo>
                <a:cubicBezTo>
                  <a:pt x="37" y="30"/>
                  <a:pt x="37" y="29"/>
                  <a:pt x="38" y="28"/>
                </a:cubicBezTo>
                <a:cubicBezTo>
                  <a:pt x="39" y="27"/>
                  <a:pt x="40" y="27"/>
                  <a:pt x="41" y="28"/>
                </a:cubicBezTo>
                <a:cubicBezTo>
                  <a:pt x="42" y="29"/>
                  <a:pt x="42" y="31"/>
                  <a:pt x="41" y="31"/>
                </a:cubicBezTo>
                <a:cubicBezTo>
                  <a:pt x="41" y="32"/>
                  <a:pt x="40" y="32"/>
                  <a:pt x="39" y="32"/>
                </a:cubicBezTo>
                <a:cubicBezTo>
                  <a:pt x="30" y="40"/>
                  <a:pt x="30" y="40"/>
                  <a:pt x="30" y="40"/>
                </a:cubicBezTo>
                <a:cubicBezTo>
                  <a:pt x="61" y="40"/>
                  <a:pt x="61" y="40"/>
                  <a:pt x="61" y="40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2"/>
                  <a:pt x="50" y="32"/>
                  <a:pt x="50" y="31"/>
                </a:cubicBezTo>
                <a:cubicBezTo>
                  <a:pt x="49" y="31"/>
                  <a:pt x="49" y="29"/>
                  <a:pt x="50" y="28"/>
                </a:cubicBezTo>
                <a:cubicBezTo>
                  <a:pt x="51" y="27"/>
                  <a:pt x="52" y="27"/>
                  <a:pt x="53" y="28"/>
                </a:cubicBezTo>
                <a:cubicBezTo>
                  <a:pt x="54" y="29"/>
                  <a:pt x="54" y="30"/>
                  <a:pt x="53" y="31"/>
                </a:cubicBezTo>
                <a:cubicBezTo>
                  <a:pt x="63" y="40"/>
                  <a:pt x="63" y="40"/>
                  <a:pt x="63" y="40"/>
                </a:cubicBezTo>
                <a:cubicBezTo>
                  <a:pt x="68" y="40"/>
                  <a:pt x="68" y="40"/>
                  <a:pt x="68" y="40"/>
                </a:cubicBezTo>
                <a:cubicBezTo>
                  <a:pt x="71" y="40"/>
                  <a:pt x="72" y="42"/>
                  <a:pt x="72" y="44"/>
                </a:cubicBezTo>
                <a:cubicBezTo>
                  <a:pt x="72" y="46"/>
                  <a:pt x="71" y="48"/>
                  <a:pt x="68" y="48"/>
                </a:cubicBezTo>
                <a:close/>
                <a:moveTo>
                  <a:pt x="130" y="120"/>
                </a:moveTo>
                <a:cubicBezTo>
                  <a:pt x="131" y="122"/>
                  <a:pt x="130" y="126"/>
                  <a:pt x="128" y="127"/>
                </a:cubicBezTo>
                <a:cubicBezTo>
                  <a:pt x="109" y="139"/>
                  <a:pt x="109" y="139"/>
                  <a:pt x="109" y="139"/>
                </a:cubicBezTo>
                <a:cubicBezTo>
                  <a:pt x="107" y="141"/>
                  <a:pt x="104" y="140"/>
                  <a:pt x="102" y="138"/>
                </a:cubicBezTo>
                <a:cubicBezTo>
                  <a:pt x="102" y="138"/>
                  <a:pt x="101" y="138"/>
                  <a:pt x="101" y="139"/>
                </a:cubicBezTo>
                <a:cubicBezTo>
                  <a:pt x="100" y="139"/>
                  <a:pt x="98" y="139"/>
                  <a:pt x="97" y="139"/>
                </a:cubicBezTo>
                <a:cubicBezTo>
                  <a:pt x="69" y="132"/>
                  <a:pt x="69" y="132"/>
                  <a:pt x="69" y="132"/>
                </a:cubicBezTo>
                <a:cubicBezTo>
                  <a:pt x="66" y="131"/>
                  <a:pt x="64" y="128"/>
                  <a:pt x="64" y="124"/>
                </a:cubicBezTo>
                <a:cubicBezTo>
                  <a:pt x="65" y="121"/>
                  <a:pt x="68" y="119"/>
                  <a:pt x="71" y="120"/>
                </a:cubicBezTo>
                <a:cubicBezTo>
                  <a:pt x="84" y="123"/>
                  <a:pt x="84" y="123"/>
                  <a:pt x="84" y="123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81" y="119"/>
                  <a:pt x="81" y="119"/>
                  <a:pt x="81" y="119"/>
                </a:cubicBezTo>
                <a:cubicBezTo>
                  <a:pt x="61" y="88"/>
                  <a:pt x="61" y="88"/>
                  <a:pt x="61" y="88"/>
                </a:cubicBezTo>
                <a:cubicBezTo>
                  <a:pt x="59" y="85"/>
                  <a:pt x="59" y="81"/>
                  <a:pt x="62" y="79"/>
                </a:cubicBezTo>
                <a:cubicBezTo>
                  <a:pt x="65" y="77"/>
                  <a:pt x="68" y="78"/>
                  <a:pt x="70" y="81"/>
                </a:cubicBezTo>
                <a:cubicBezTo>
                  <a:pt x="83" y="101"/>
                  <a:pt x="83" y="101"/>
                  <a:pt x="83" y="101"/>
                </a:cubicBezTo>
                <a:cubicBezTo>
                  <a:pt x="81" y="98"/>
                  <a:pt x="82" y="94"/>
                  <a:pt x="84" y="92"/>
                </a:cubicBezTo>
                <a:cubicBezTo>
                  <a:pt x="87" y="91"/>
                  <a:pt x="91" y="92"/>
                  <a:pt x="93" y="94"/>
                </a:cubicBezTo>
                <a:cubicBezTo>
                  <a:pt x="94" y="96"/>
                  <a:pt x="94" y="96"/>
                  <a:pt x="94" y="96"/>
                </a:cubicBezTo>
                <a:cubicBezTo>
                  <a:pt x="92" y="93"/>
                  <a:pt x="93" y="89"/>
                  <a:pt x="95" y="88"/>
                </a:cubicBezTo>
                <a:cubicBezTo>
                  <a:pt x="98" y="86"/>
                  <a:pt x="102" y="87"/>
                  <a:pt x="104" y="90"/>
                </a:cubicBezTo>
                <a:cubicBezTo>
                  <a:pt x="105" y="92"/>
                  <a:pt x="105" y="92"/>
                  <a:pt x="105" y="92"/>
                </a:cubicBezTo>
                <a:cubicBezTo>
                  <a:pt x="103" y="89"/>
                  <a:pt x="104" y="85"/>
                  <a:pt x="107" y="84"/>
                </a:cubicBezTo>
                <a:cubicBezTo>
                  <a:pt x="109" y="82"/>
                  <a:pt x="113" y="83"/>
                  <a:pt x="115" y="86"/>
                </a:cubicBezTo>
                <a:cubicBezTo>
                  <a:pt x="120" y="94"/>
                  <a:pt x="120" y="94"/>
                  <a:pt x="120" y="94"/>
                </a:cubicBezTo>
                <a:cubicBezTo>
                  <a:pt x="125" y="101"/>
                  <a:pt x="125" y="101"/>
                  <a:pt x="125" y="101"/>
                </a:cubicBezTo>
                <a:cubicBezTo>
                  <a:pt x="130" y="109"/>
                  <a:pt x="130" y="109"/>
                  <a:pt x="130" y="109"/>
                </a:cubicBezTo>
                <a:cubicBezTo>
                  <a:pt x="133" y="113"/>
                  <a:pt x="132" y="117"/>
                  <a:pt x="130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49" name="Freeform 11">
            <a:extLst>
              <a:ext uri="{FF2B5EF4-FFF2-40B4-BE49-F238E27FC236}">
                <a16:creationId xmlns:a16="http://schemas.microsoft.com/office/drawing/2014/main" id="{0D0F8598-C06C-9446-B69E-720F157E6FB4}"/>
              </a:ext>
            </a:extLst>
          </p:cNvPr>
          <p:cNvSpPr>
            <a:spLocks noEditPoints="1"/>
          </p:cNvSpPr>
          <p:nvPr/>
        </p:nvSpPr>
        <p:spPr bwMode="auto">
          <a:xfrm>
            <a:off x="1265001" y="48315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0" name="Freeform 26">
            <a:extLst>
              <a:ext uri="{FF2B5EF4-FFF2-40B4-BE49-F238E27FC236}">
                <a16:creationId xmlns:a16="http://schemas.microsoft.com/office/drawing/2014/main" id="{553411D6-665E-EF4B-B7C5-D16B162B6273}"/>
              </a:ext>
            </a:extLst>
          </p:cNvPr>
          <p:cNvSpPr>
            <a:spLocks noEditPoints="1"/>
          </p:cNvSpPr>
          <p:nvPr/>
        </p:nvSpPr>
        <p:spPr bwMode="auto">
          <a:xfrm>
            <a:off x="1260591" y="2324822"/>
            <a:ext cx="272502" cy="326414"/>
          </a:xfrm>
          <a:custGeom>
            <a:avLst/>
            <a:gdLst>
              <a:gd name="T0" fmla="*/ 11 w 118"/>
              <a:gd name="T1" fmla="*/ 90 h 141"/>
              <a:gd name="T2" fmla="*/ 13 w 118"/>
              <a:gd name="T3" fmla="*/ 121 h 141"/>
              <a:gd name="T4" fmla="*/ 13 w 118"/>
              <a:gd name="T5" fmla="*/ 61 h 141"/>
              <a:gd name="T6" fmla="*/ 16 w 118"/>
              <a:gd name="T7" fmla="*/ 130 h 141"/>
              <a:gd name="T8" fmla="*/ 13 w 118"/>
              <a:gd name="T9" fmla="*/ 110 h 141"/>
              <a:gd name="T10" fmla="*/ 101 w 118"/>
              <a:gd name="T11" fmla="*/ 112 h 141"/>
              <a:gd name="T12" fmla="*/ 101 w 118"/>
              <a:gd name="T13" fmla="*/ 55 h 141"/>
              <a:gd name="T14" fmla="*/ 107 w 118"/>
              <a:gd name="T15" fmla="*/ 127 h 141"/>
              <a:gd name="T16" fmla="*/ 0 w 118"/>
              <a:gd name="T17" fmla="*/ 127 h 141"/>
              <a:gd name="T18" fmla="*/ 73 w 118"/>
              <a:gd name="T19" fmla="*/ 3 h 141"/>
              <a:gd name="T20" fmla="*/ 114 w 118"/>
              <a:gd name="T21" fmla="*/ 62 h 141"/>
              <a:gd name="T22" fmla="*/ 69 w 118"/>
              <a:gd name="T23" fmla="*/ 48 h 141"/>
              <a:gd name="T24" fmla="*/ 47 w 118"/>
              <a:gd name="T25" fmla="*/ 48 h 141"/>
              <a:gd name="T26" fmla="*/ 53 w 118"/>
              <a:gd name="T27" fmla="*/ 40 h 141"/>
              <a:gd name="T28" fmla="*/ 60 w 118"/>
              <a:gd name="T29" fmla="*/ 47 h 141"/>
              <a:gd name="T30" fmla="*/ 78 w 118"/>
              <a:gd name="T31" fmla="*/ 28 h 141"/>
              <a:gd name="T32" fmla="*/ 75 w 118"/>
              <a:gd name="T33" fmla="*/ 25 h 141"/>
              <a:gd name="T34" fmla="*/ 74 w 118"/>
              <a:gd name="T35" fmla="*/ 25 h 141"/>
              <a:gd name="T36" fmla="*/ 71 w 118"/>
              <a:gd name="T37" fmla="*/ 25 h 141"/>
              <a:gd name="T38" fmla="*/ 69 w 118"/>
              <a:gd name="T39" fmla="*/ 27 h 141"/>
              <a:gd name="T40" fmla="*/ 68 w 118"/>
              <a:gd name="T41" fmla="*/ 30 h 141"/>
              <a:gd name="T42" fmla="*/ 68 w 118"/>
              <a:gd name="T43" fmla="*/ 32 h 141"/>
              <a:gd name="T44" fmla="*/ 69 w 118"/>
              <a:gd name="T45" fmla="*/ 34 h 141"/>
              <a:gd name="T46" fmla="*/ 71 w 118"/>
              <a:gd name="T47" fmla="*/ 35 h 141"/>
              <a:gd name="T48" fmla="*/ 72 w 118"/>
              <a:gd name="T49" fmla="*/ 35 h 141"/>
              <a:gd name="T50" fmla="*/ 74 w 118"/>
              <a:gd name="T51" fmla="*/ 35 h 141"/>
              <a:gd name="T52" fmla="*/ 75 w 118"/>
              <a:gd name="T53" fmla="*/ 35 h 141"/>
              <a:gd name="T54" fmla="*/ 77 w 118"/>
              <a:gd name="T55" fmla="*/ 34 h 141"/>
              <a:gd name="T56" fmla="*/ 78 w 118"/>
              <a:gd name="T57" fmla="*/ 32 h 141"/>
              <a:gd name="T58" fmla="*/ 93 w 118"/>
              <a:gd name="T59" fmla="*/ 45 h 141"/>
              <a:gd name="T60" fmla="*/ 64 w 118"/>
              <a:gd name="T61" fmla="*/ 6 h 141"/>
              <a:gd name="T62" fmla="*/ 63 w 118"/>
              <a:gd name="T63" fmla="*/ 12 h 141"/>
              <a:gd name="T64" fmla="*/ 72 w 118"/>
              <a:gd name="T65" fmla="*/ 11 h 141"/>
              <a:gd name="T66" fmla="*/ 92 w 118"/>
              <a:gd name="T67" fmla="*/ 41 h 141"/>
              <a:gd name="T68" fmla="*/ 93 w 118"/>
              <a:gd name="T69" fmla="*/ 45 h 141"/>
              <a:gd name="T70" fmla="*/ 111 w 118"/>
              <a:gd name="T71" fmla="*/ 105 h 141"/>
              <a:gd name="T72" fmla="*/ 97 w 118"/>
              <a:gd name="T73" fmla="*/ 128 h 141"/>
              <a:gd name="T74" fmla="*/ 78 w 118"/>
              <a:gd name="T75" fmla="*/ 130 h 141"/>
              <a:gd name="T76" fmla="*/ 11 w 118"/>
              <a:gd name="T77" fmla="*/ 79 h 141"/>
              <a:gd name="T78" fmla="*/ 100 w 118"/>
              <a:gd name="T79" fmla="*/ 126 h 141"/>
              <a:gd name="T80" fmla="*/ 64 w 118"/>
              <a:gd name="T81" fmla="*/ 59 h 141"/>
              <a:gd name="T82" fmla="*/ 78 w 118"/>
              <a:gd name="T83" fmla="*/ 59 h 141"/>
              <a:gd name="T84" fmla="*/ 61 w 118"/>
              <a:gd name="T85" fmla="*/ 130 h 141"/>
              <a:gd name="T86" fmla="*/ 75 w 118"/>
              <a:gd name="T87" fmla="*/ 61 h 141"/>
              <a:gd name="T88" fmla="*/ 101 w 118"/>
              <a:gd name="T89" fmla="*/ 76 h 141"/>
              <a:gd name="T90" fmla="*/ 103 w 118"/>
              <a:gd name="T91" fmla="*/ 65 h 141"/>
              <a:gd name="T92" fmla="*/ 23 w 118"/>
              <a:gd name="T93" fmla="*/ 61 h 141"/>
              <a:gd name="T94" fmla="*/ 23 w 118"/>
              <a:gd name="T95" fmla="*/ 61 h 141"/>
              <a:gd name="T96" fmla="*/ 27 w 118"/>
              <a:gd name="T97" fmla="*/ 128 h 141"/>
              <a:gd name="T98" fmla="*/ 30 w 118"/>
              <a:gd name="T99" fmla="*/ 128 h 141"/>
              <a:gd name="T100" fmla="*/ 36 w 118"/>
              <a:gd name="T101" fmla="*/ 61 h 141"/>
              <a:gd name="T102" fmla="*/ 54 w 118"/>
              <a:gd name="T103" fmla="*/ 61 h 141"/>
              <a:gd name="T104" fmla="*/ 47 w 118"/>
              <a:gd name="T105" fmla="*/ 128 h 141"/>
              <a:gd name="T106" fmla="*/ 84 w 118"/>
              <a:gd name="T107" fmla="*/ 88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8" h="141">
                <a:moveTo>
                  <a:pt x="11" y="93"/>
                </a:moveTo>
                <a:cubicBezTo>
                  <a:pt x="13" y="93"/>
                  <a:pt x="13" y="93"/>
                  <a:pt x="13" y="93"/>
                </a:cubicBezTo>
                <a:cubicBezTo>
                  <a:pt x="13" y="100"/>
                  <a:pt x="13" y="100"/>
                  <a:pt x="13" y="100"/>
                </a:cubicBezTo>
                <a:cubicBezTo>
                  <a:pt x="11" y="100"/>
                  <a:pt x="11" y="100"/>
                  <a:pt x="11" y="100"/>
                </a:cubicBezTo>
                <a:lnTo>
                  <a:pt x="11" y="93"/>
                </a:lnTo>
                <a:close/>
                <a:moveTo>
                  <a:pt x="11" y="90"/>
                </a:moveTo>
                <a:cubicBezTo>
                  <a:pt x="13" y="90"/>
                  <a:pt x="13" y="90"/>
                  <a:pt x="13" y="90"/>
                </a:cubicBezTo>
                <a:cubicBezTo>
                  <a:pt x="13" y="82"/>
                  <a:pt x="13" y="82"/>
                  <a:pt x="13" y="82"/>
                </a:cubicBezTo>
                <a:cubicBezTo>
                  <a:pt x="11" y="82"/>
                  <a:pt x="11" y="82"/>
                  <a:pt x="11" y="82"/>
                </a:cubicBezTo>
                <a:lnTo>
                  <a:pt x="11" y="90"/>
                </a:lnTo>
                <a:close/>
                <a:moveTo>
                  <a:pt x="11" y="121"/>
                </a:moveTo>
                <a:cubicBezTo>
                  <a:pt x="13" y="121"/>
                  <a:pt x="13" y="121"/>
                  <a:pt x="13" y="121"/>
                </a:cubicBezTo>
                <a:cubicBezTo>
                  <a:pt x="13" y="113"/>
                  <a:pt x="13" y="113"/>
                  <a:pt x="13" y="113"/>
                </a:cubicBezTo>
                <a:cubicBezTo>
                  <a:pt x="11" y="113"/>
                  <a:pt x="11" y="113"/>
                  <a:pt x="11" y="113"/>
                </a:cubicBezTo>
                <a:lnTo>
                  <a:pt x="11" y="121"/>
                </a:lnTo>
                <a:close/>
                <a:moveTo>
                  <a:pt x="13" y="65"/>
                </a:moveTo>
                <a:cubicBezTo>
                  <a:pt x="13" y="64"/>
                  <a:pt x="14" y="63"/>
                  <a:pt x="14" y="63"/>
                </a:cubicBezTo>
                <a:cubicBezTo>
                  <a:pt x="13" y="61"/>
                  <a:pt x="13" y="61"/>
                  <a:pt x="13" y="61"/>
                </a:cubicBezTo>
                <a:cubicBezTo>
                  <a:pt x="12" y="62"/>
                  <a:pt x="11" y="64"/>
                  <a:pt x="11" y="65"/>
                </a:cubicBezTo>
                <a:cubicBezTo>
                  <a:pt x="11" y="69"/>
                  <a:pt x="11" y="69"/>
                  <a:pt x="11" y="69"/>
                </a:cubicBezTo>
                <a:cubicBezTo>
                  <a:pt x="13" y="69"/>
                  <a:pt x="13" y="69"/>
                  <a:pt x="13" y="69"/>
                </a:cubicBezTo>
                <a:lnTo>
                  <a:pt x="13" y="65"/>
                </a:lnTo>
                <a:close/>
                <a:moveTo>
                  <a:pt x="11" y="124"/>
                </a:moveTo>
                <a:cubicBezTo>
                  <a:pt x="11" y="127"/>
                  <a:pt x="14" y="129"/>
                  <a:pt x="16" y="130"/>
                </a:cubicBezTo>
                <a:cubicBezTo>
                  <a:pt x="17" y="128"/>
                  <a:pt x="17" y="128"/>
                  <a:pt x="17" y="128"/>
                </a:cubicBezTo>
                <a:cubicBezTo>
                  <a:pt x="15" y="127"/>
                  <a:pt x="13" y="126"/>
                  <a:pt x="13" y="124"/>
                </a:cubicBezTo>
                <a:cubicBezTo>
                  <a:pt x="13" y="124"/>
                  <a:pt x="13" y="124"/>
                  <a:pt x="13" y="124"/>
                </a:cubicBezTo>
                <a:cubicBezTo>
                  <a:pt x="11" y="124"/>
                  <a:pt x="11" y="124"/>
                  <a:pt x="11" y="124"/>
                </a:cubicBezTo>
                <a:close/>
                <a:moveTo>
                  <a:pt x="11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13" y="103"/>
                  <a:pt x="13" y="103"/>
                  <a:pt x="13" y="103"/>
                </a:cubicBezTo>
                <a:cubicBezTo>
                  <a:pt x="11" y="103"/>
                  <a:pt x="11" y="103"/>
                  <a:pt x="11" y="103"/>
                </a:cubicBezTo>
                <a:lnTo>
                  <a:pt x="11" y="110"/>
                </a:lnTo>
                <a:close/>
                <a:moveTo>
                  <a:pt x="103" y="116"/>
                </a:moveTo>
                <a:cubicBezTo>
                  <a:pt x="101" y="116"/>
                  <a:pt x="101" y="116"/>
                  <a:pt x="101" y="116"/>
                </a:cubicBezTo>
                <a:cubicBezTo>
                  <a:pt x="101" y="112"/>
                  <a:pt x="101" y="112"/>
                  <a:pt x="101" y="112"/>
                </a:cubicBezTo>
                <a:cubicBezTo>
                  <a:pt x="83" y="112"/>
                  <a:pt x="83" y="112"/>
                  <a:pt x="83" y="112"/>
                </a:cubicBezTo>
                <a:cubicBezTo>
                  <a:pt x="73" y="112"/>
                  <a:pt x="65" y="104"/>
                  <a:pt x="65" y="94"/>
                </a:cubicBezTo>
                <a:cubicBezTo>
                  <a:pt x="65" y="84"/>
                  <a:pt x="73" y="76"/>
                  <a:pt x="83" y="76"/>
                </a:cubicBezTo>
                <a:cubicBezTo>
                  <a:pt x="107" y="76"/>
                  <a:pt x="107" y="76"/>
                  <a:pt x="107" y="76"/>
                </a:cubicBezTo>
                <a:cubicBezTo>
                  <a:pt x="107" y="62"/>
                  <a:pt x="107" y="62"/>
                  <a:pt x="107" y="62"/>
                </a:cubicBezTo>
                <a:cubicBezTo>
                  <a:pt x="107" y="58"/>
                  <a:pt x="104" y="55"/>
                  <a:pt x="101" y="55"/>
                </a:cubicBezTo>
                <a:cubicBezTo>
                  <a:pt x="14" y="55"/>
                  <a:pt x="14" y="55"/>
                  <a:pt x="14" y="55"/>
                </a:cubicBezTo>
                <a:cubicBezTo>
                  <a:pt x="10" y="55"/>
                  <a:pt x="7" y="58"/>
                  <a:pt x="7" y="62"/>
                </a:cubicBezTo>
                <a:cubicBezTo>
                  <a:pt x="7" y="127"/>
                  <a:pt x="7" y="127"/>
                  <a:pt x="7" y="127"/>
                </a:cubicBezTo>
                <a:cubicBezTo>
                  <a:pt x="7" y="131"/>
                  <a:pt x="10" y="134"/>
                  <a:pt x="14" y="134"/>
                </a:cubicBezTo>
                <a:cubicBezTo>
                  <a:pt x="101" y="134"/>
                  <a:pt x="101" y="134"/>
                  <a:pt x="101" y="134"/>
                </a:cubicBezTo>
                <a:cubicBezTo>
                  <a:pt x="104" y="134"/>
                  <a:pt x="107" y="131"/>
                  <a:pt x="107" y="127"/>
                </a:cubicBezTo>
                <a:cubicBezTo>
                  <a:pt x="107" y="113"/>
                  <a:pt x="107" y="113"/>
                  <a:pt x="107" y="113"/>
                </a:cubicBezTo>
                <a:cubicBezTo>
                  <a:pt x="114" y="113"/>
                  <a:pt x="114" y="113"/>
                  <a:pt x="114" y="113"/>
                </a:cubicBezTo>
                <a:cubicBezTo>
                  <a:pt x="114" y="127"/>
                  <a:pt x="114" y="127"/>
                  <a:pt x="114" y="127"/>
                </a:cubicBezTo>
                <a:cubicBezTo>
                  <a:pt x="114" y="135"/>
                  <a:pt x="108" y="141"/>
                  <a:pt x="101" y="141"/>
                </a:cubicBezTo>
                <a:cubicBezTo>
                  <a:pt x="14" y="141"/>
                  <a:pt x="14" y="141"/>
                  <a:pt x="14" y="141"/>
                </a:cubicBezTo>
                <a:cubicBezTo>
                  <a:pt x="6" y="141"/>
                  <a:pt x="0" y="135"/>
                  <a:pt x="0" y="127"/>
                </a:cubicBezTo>
                <a:cubicBezTo>
                  <a:pt x="0" y="62"/>
                  <a:pt x="0" y="62"/>
                  <a:pt x="0" y="62"/>
                </a:cubicBezTo>
                <a:cubicBezTo>
                  <a:pt x="0" y="54"/>
                  <a:pt x="6" y="48"/>
                  <a:pt x="14" y="48"/>
                </a:cubicBezTo>
                <a:cubicBezTo>
                  <a:pt x="19" y="48"/>
                  <a:pt x="19" y="48"/>
                  <a:pt x="19" y="48"/>
                </a:cubicBezTo>
                <a:cubicBezTo>
                  <a:pt x="22" y="45"/>
                  <a:pt x="22" y="45"/>
                  <a:pt x="22" y="45"/>
                </a:cubicBezTo>
                <a:cubicBezTo>
                  <a:pt x="64" y="3"/>
                  <a:pt x="64" y="3"/>
                  <a:pt x="64" y="3"/>
                </a:cubicBezTo>
                <a:cubicBezTo>
                  <a:pt x="66" y="0"/>
                  <a:pt x="70" y="0"/>
                  <a:pt x="73" y="3"/>
                </a:cubicBezTo>
                <a:cubicBezTo>
                  <a:pt x="101" y="32"/>
                  <a:pt x="101" y="32"/>
                  <a:pt x="101" y="32"/>
                </a:cubicBezTo>
                <a:cubicBezTo>
                  <a:pt x="104" y="34"/>
                  <a:pt x="104" y="38"/>
                  <a:pt x="101" y="41"/>
                </a:cubicBezTo>
                <a:cubicBezTo>
                  <a:pt x="96" y="46"/>
                  <a:pt x="96" y="46"/>
                  <a:pt x="96" y="46"/>
                </a:cubicBezTo>
                <a:cubicBezTo>
                  <a:pt x="94" y="48"/>
                  <a:pt x="94" y="48"/>
                  <a:pt x="94" y="48"/>
                </a:cubicBezTo>
                <a:cubicBezTo>
                  <a:pt x="101" y="48"/>
                  <a:pt x="101" y="48"/>
                  <a:pt x="101" y="48"/>
                </a:cubicBezTo>
                <a:cubicBezTo>
                  <a:pt x="108" y="48"/>
                  <a:pt x="114" y="54"/>
                  <a:pt x="114" y="62"/>
                </a:cubicBezTo>
                <a:cubicBezTo>
                  <a:pt x="114" y="76"/>
                  <a:pt x="114" y="76"/>
                  <a:pt x="114" y="76"/>
                </a:cubicBezTo>
                <a:cubicBezTo>
                  <a:pt x="118" y="76"/>
                  <a:pt x="118" y="76"/>
                  <a:pt x="118" y="76"/>
                </a:cubicBezTo>
                <a:cubicBezTo>
                  <a:pt x="118" y="112"/>
                  <a:pt x="118" y="112"/>
                  <a:pt x="118" y="112"/>
                </a:cubicBezTo>
                <a:cubicBezTo>
                  <a:pt x="103" y="112"/>
                  <a:pt x="103" y="112"/>
                  <a:pt x="103" y="112"/>
                </a:cubicBezTo>
                <a:lnTo>
                  <a:pt x="103" y="116"/>
                </a:lnTo>
                <a:close/>
                <a:moveTo>
                  <a:pt x="69" y="48"/>
                </a:moveTo>
                <a:cubicBezTo>
                  <a:pt x="69" y="47"/>
                  <a:pt x="69" y="46"/>
                  <a:pt x="69" y="45"/>
                </a:cubicBezTo>
                <a:cubicBezTo>
                  <a:pt x="69" y="42"/>
                  <a:pt x="68" y="40"/>
                  <a:pt x="66" y="38"/>
                </a:cubicBezTo>
                <a:cubicBezTo>
                  <a:pt x="60" y="32"/>
                  <a:pt x="50" y="33"/>
                  <a:pt x="44" y="39"/>
                </a:cubicBezTo>
                <a:cubicBezTo>
                  <a:pt x="42" y="41"/>
                  <a:pt x="41" y="43"/>
                  <a:pt x="40" y="45"/>
                </a:cubicBezTo>
                <a:cubicBezTo>
                  <a:pt x="40" y="46"/>
                  <a:pt x="39" y="47"/>
                  <a:pt x="39" y="48"/>
                </a:cubicBezTo>
                <a:cubicBezTo>
                  <a:pt x="47" y="48"/>
                  <a:pt x="47" y="48"/>
                  <a:pt x="47" y="48"/>
                </a:cubicBezTo>
                <a:cubicBezTo>
                  <a:pt x="47" y="47"/>
                  <a:pt x="47" y="46"/>
                  <a:pt x="48" y="45"/>
                </a:cubicBezTo>
                <a:cubicBezTo>
                  <a:pt x="48" y="45"/>
                  <a:pt x="48" y="44"/>
                  <a:pt x="48" y="44"/>
                </a:cubicBezTo>
                <a:cubicBezTo>
                  <a:pt x="46" y="42"/>
                  <a:pt x="46" y="42"/>
                  <a:pt x="46" y="42"/>
                </a:cubicBezTo>
                <a:cubicBezTo>
                  <a:pt x="48" y="41"/>
                  <a:pt x="48" y="41"/>
                  <a:pt x="48" y="41"/>
                </a:cubicBezTo>
                <a:cubicBezTo>
                  <a:pt x="50" y="42"/>
                  <a:pt x="50" y="42"/>
                  <a:pt x="50" y="42"/>
                </a:cubicBezTo>
                <a:cubicBezTo>
                  <a:pt x="51" y="41"/>
                  <a:pt x="52" y="41"/>
                  <a:pt x="53" y="40"/>
                </a:cubicBezTo>
                <a:cubicBezTo>
                  <a:pt x="54" y="43"/>
                  <a:pt x="54" y="43"/>
                  <a:pt x="54" y="43"/>
                </a:cubicBezTo>
                <a:cubicBezTo>
                  <a:pt x="54" y="43"/>
                  <a:pt x="52" y="43"/>
                  <a:pt x="51" y="45"/>
                </a:cubicBezTo>
                <a:cubicBezTo>
                  <a:pt x="51" y="45"/>
                  <a:pt x="51" y="45"/>
                  <a:pt x="51" y="45"/>
                </a:cubicBezTo>
                <a:cubicBezTo>
                  <a:pt x="50" y="46"/>
                  <a:pt x="50" y="47"/>
                  <a:pt x="50" y="47"/>
                </a:cubicBezTo>
                <a:cubicBezTo>
                  <a:pt x="51" y="48"/>
                  <a:pt x="52" y="48"/>
                  <a:pt x="54" y="47"/>
                </a:cubicBezTo>
                <a:cubicBezTo>
                  <a:pt x="57" y="45"/>
                  <a:pt x="59" y="45"/>
                  <a:pt x="60" y="47"/>
                </a:cubicBezTo>
                <a:cubicBezTo>
                  <a:pt x="61" y="47"/>
                  <a:pt x="61" y="48"/>
                  <a:pt x="61" y="48"/>
                </a:cubicBezTo>
                <a:lnTo>
                  <a:pt x="69" y="48"/>
                </a:lnTo>
                <a:close/>
                <a:moveTo>
                  <a:pt x="79" y="30"/>
                </a:moveTo>
                <a:cubicBezTo>
                  <a:pt x="79" y="30"/>
                  <a:pt x="79" y="29"/>
                  <a:pt x="79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8"/>
                  <a:pt x="78" y="28"/>
                  <a:pt x="78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7"/>
                  <a:pt x="77" y="26"/>
                  <a:pt x="77" y="26"/>
                </a:cubicBezTo>
                <a:cubicBezTo>
                  <a:pt x="77" y="26"/>
                  <a:pt x="76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5" y="25"/>
                </a:cubicBezTo>
                <a:cubicBezTo>
                  <a:pt x="75" y="25"/>
                  <a:pt x="75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4" y="25"/>
                  <a:pt x="74" y="25"/>
                  <a:pt x="74" y="25"/>
                </a:cubicBezTo>
                <a:cubicBezTo>
                  <a:pt x="73" y="24"/>
                  <a:pt x="73" y="24"/>
                  <a:pt x="73" y="25"/>
                </a:cubicBezTo>
                <a:cubicBezTo>
                  <a:pt x="73" y="25"/>
                  <a:pt x="73" y="25"/>
                  <a:pt x="73" y="25"/>
                </a:cubicBezTo>
                <a:cubicBezTo>
                  <a:pt x="73" y="25"/>
                  <a:pt x="72" y="25"/>
                  <a:pt x="72" y="25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5"/>
                  <a:pt x="72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1" y="25"/>
                  <a:pt x="71" y="25"/>
                  <a:pt x="71" y="25"/>
                </a:cubicBezTo>
                <a:cubicBezTo>
                  <a:pt x="70" y="25"/>
                  <a:pt x="70" y="25"/>
                  <a:pt x="70" y="26"/>
                </a:cubicBezTo>
                <a:cubicBezTo>
                  <a:pt x="70" y="26"/>
                  <a:pt x="70" y="26"/>
                  <a:pt x="70" y="26"/>
                </a:cubicBezTo>
                <a:cubicBezTo>
                  <a:pt x="70" y="26"/>
                  <a:pt x="69" y="26"/>
                  <a:pt x="69" y="26"/>
                </a:cubicBezTo>
                <a:cubicBezTo>
                  <a:pt x="69" y="26"/>
                  <a:pt x="69" y="27"/>
                  <a:pt x="69" y="27"/>
                </a:cubicBezTo>
                <a:cubicBezTo>
                  <a:pt x="69" y="27"/>
                  <a:pt x="69" y="27"/>
                  <a:pt x="69" y="27"/>
                </a:cubicBezTo>
                <a:cubicBezTo>
                  <a:pt x="68" y="27"/>
                  <a:pt x="68" y="27"/>
                  <a:pt x="68" y="28"/>
                </a:cubicBezTo>
                <a:cubicBezTo>
                  <a:pt x="68" y="28"/>
                  <a:pt x="68" y="28"/>
                  <a:pt x="68" y="28"/>
                </a:cubicBezTo>
                <a:cubicBezTo>
                  <a:pt x="68" y="28"/>
                  <a:pt x="68" y="28"/>
                  <a:pt x="68" y="29"/>
                </a:cubicBezTo>
                <a:cubicBezTo>
                  <a:pt x="68" y="29"/>
                  <a:pt x="68" y="29"/>
                  <a:pt x="68" y="29"/>
                </a:cubicBezTo>
                <a:cubicBezTo>
                  <a:pt x="68" y="29"/>
                  <a:pt x="68" y="29"/>
                  <a:pt x="68" y="30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0"/>
                  <a:pt x="68" y="30"/>
                  <a:pt x="68" y="31"/>
                </a:cubicBezTo>
                <a:cubicBezTo>
                  <a:pt x="68" y="31"/>
                  <a:pt x="68" y="31"/>
                  <a:pt x="68" y="31"/>
                </a:cubicBezTo>
                <a:cubicBezTo>
                  <a:pt x="68" y="31"/>
                  <a:pt x="68" y="31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2"/>
                  <a:pt x="68" y="33"/>
                  <a:pt x="68" y="33"/>
                </a:cubicBezTo>
                <a:cubicBezTo>
                  <a:pt x="68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3"/>
                  <a:pt x="69" y="33"/>
                  <a:pt x="69" y="33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69" y="34"/>
                  <a:pt x="69" y="34"/>
                </a:cubicBezTo>
                <a:cubicBezTo>
                  <a:pt x="69" y="34"/>
                  <a:pt x="70" y="34"/>
                  <a:pt x="70" y="34"/>
                </a:cubicBezTo>
                <a:cubicBezTo>
                  <a:pt x="70" y="34"/>
                  <a:pt x="70" y="34"/>
                  <a:pt x="70" y="34"/>
                </a:cubicBezTo>
                <a:cubicBezTo>
                  <a:pt x="70" y="34"/>
                  <a:pt x="70" y="35"/>
                  <a:pt x="70" y="35"/>
                </a:cubicBezTo>
                <a:cubicBezTo>
                  <a:pt x="70" y="35"/>
                  <a:pt x="70" y="35"/>
                  <a:pt x="70" y="35"/>
                </a:cubicBezTo>
                <a:cubicBezTo>
                  <a:pt x="70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1" y="35"/>
                </a:cubicBezTo>
                <a:cubicBezTo>
                  <a:pt x="71" y="35"/>
                  <a:pt x="71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2" y="35"/>
                  <a:pt x="72" y="35"/>
                </a:cubicBezTo>
                <a:cubicBezTo>
                  <a:pt x="72" y="35"/>
                  <a:pt x="73" y="35"/>
                  <a:pt x="73" y="35"/>
                </a:cubicBezTo>
                <a:cubicBezTo>
                  <a:pt x="73" y="35"/>
                  <a:pt x="73" y="35"/>
                  <a:pt x="73" y="35"/>
                </a:cubicBezTo>
                <a:cubicBezTo>
                  <a:pt x="73" y="35"/>
                  <a:pt x="73" y="36"/>
                  <a:pt x="73" y="36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6"/>
                  <a:pt x="73" y="36"/>
                  <a:pt x="73" y="35"/>
                </a:cubicBezTo>
                <a:cubicBezTo>
                  <a:pt x="73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4" y="35"/>
                  <a:pt x="74" y="35"/>
                  <a:pt x="74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5" y="35"/>
                  <a:pt x="75" y="35"/>
                  <a:pt x="75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5"/>
                </a:cubicBezTo>
                <a:cubicBezTo>
                  <a:pt x="76" y="35"/>
                  <a:pt x="76" y="35"/>
                  <a:pt x="76" y="34"/>
                </a:cubicBezTo>
                <a:cubicBezTo>
                  <a:pt x="76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7" y="34"/>
                  <a:pt x="77" y="34"/>
                </a:cubicBezTo>
                <a:cubicBezTo>
                  <a:pt x="77" y="34"/>
                  <a:pt x="78" y="33"/>
                  <a:pt x="78" y="33"/>
                </a:cubicBezTo>
                <a:cubicBezTo>
                  <a:pt x="78" y="33"/>
                  <a:pt x="78" y="33"/>
                  <a:pt x="78" y="33"/>
                </a:cubicBezTo>
                <a:cubicBezTo>
                  <a:pt x="78" y="33"/>
                  <a:pt x="78" y="33"/>
                  <a:pt x="78" y="32"/>
                </a:cubicBezTo>
                <a:cubicBezTo>
                  <a:pt x="78" y="32"/>
                  <a:pt x="78" y="32"/>
                  <a:pt x="78" y="32"/>
                </a:cubicBezTo>
                <a:cubicBezTo>
                  <a:pt x="78" y="32"/>
                  <a:pt x="78" y="32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9" y="31"/>
                  <a:pt x="79" y="31"/>
                  <a:pt x="79" y="30"/>
                </a:cubicBezTo>
                <a:cubicBezTo>
                  <a:pt x="79" y="30"/>
                  <a:pt x="79" y="30"/>
                  <a:pt x="79" y="30"/>
                </a:cubicBezTo>
                <a:close/>
                <a:moveTo>
                  <a:pt x="93" y="45"/>
                </a:moveTo>
                <a:cubicBezTo>
                  <a:pt x="99" y="39"/>
                  <a:pt x="99" y="39"/>
                  <a:pt x="99" y="39"/>
                </a:cubicBezTo>
                <a:cubicBezTo>
                  <a:pt x="99" y="39"/>
                  <a:pt x="99" y="39"/>
                  <a:pt x="99" y="39"/>
                </a:cubicBezTo>
                <a:cubicBezTo>
                  <a:pt x="100" y="38"/>
                  <a:pt x="100" y="35"/>
                  <a:pt x="99" y="34"/>
                </a:cubicBezTo>
                <a:cubicBezTo>
                  <a:pt x="71" y="6"/>
                  <a:pt x="71" y="6"/>
                  <a:pt x="71" y="6"/>
                </a:cubicBezTo>
                <a:cubicBezTo>
                  <a:pt x="69" y="4"/>
                  <a:pt x="67" y="4"/>
                  <a:pt x="65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26" y="45"/>
                  <a:pt x="26" y="45"/>
                  <a:pt x="26" y="45"/>
                </a:cubicBezTo>
                <a:cubicBezTo>
                  <a:pt x="23" y="48"/>
                  <a:pt x="23" y="48"/>
                  <a:pt x="23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0" y="45"/>
                  <a:pt x="30" y="45"/>
                  <a:pt x="30" y="45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3" y="12"/>
                  <a:pt x="63" y="12"/>
                </a:cubicBezTo>
                <a:cubicBezTo>
                  <a:pt x="63" y="12"/>
                  <a:pt x="64" y="12"/>
                  <a:pt x="64" y="12"/>
                </a:cubicBezTo>
                <a:cubicBezTo>
                  <a:pt x="64" y="12"/>
                  <a:pt x="64" y="13"/>
                  <a:pt x="64" y="13"/>
                </a:cubicBezTo>
                <a:cubicBezTo>
                  <a:pt x="66" y="14"/>
                  <a:pt x="69" y="14"/>
                  <a:pt x="71" y="12"/>
                </a:cubicBezTo>
                <a:cubicBezTo>
                  <a:pt x="71" y="12"/>
                  <a:pt x="71" y="12"/>
                  <a:pt x="71" y="12"/>
                </a:cubicBezTo>
                <a:cubicBezTo>
                  <a:pt x="71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2"/>
                  <a:pt x="93" y="32"/>
                  <a:pt x="93" y="32"/>
                </a:cubicBezTo>
                <a:cubicBezTo>
                  <a:pt x="93" y="33"/>
                  <a:pt x="93" y="33"/>
                  <a:pt x="93" y="33"/>
                </a:cubicBezTo>
                <a:cubicBezTo>
                  <a:pt x="92" y="33"/>
                  <a:pt x="92" y="33"/>
                  <a:pt x="92" y="34"/>
                </a:cubicBezTo>
                <a:cubicBezTo>
                  <a:pt x="90" y="35"/>
                  <a:pt x="90" y="38"/>
                  <a:pt x="91" y="40"/>
                </a:cubicBezTo>
                <a:cubicBezTo>
                  <a:pt x="92" y="40"/>
                  <a:pt x="92" y="40"/>
                  <a:pt x="92" y="41"/>
                </a:cubicBezTo>
                <a:cubicBezTo>
                  <a:pt x="92" y="41"/>
                  <a:pt x="93" y="41"/>
                  <a:pt x="93" y="41"/>
                </a:cubicBezTo>
                <a:cubicBezTo>
                  <a:pt x="93" y="41"/>
                  <a:pt x="93" y="41"/>
                  <a:pt x="92" y="41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8"/>
                  <a:pt x="86" y="48"/>
                  <a:pt x="86" y="48"/>
                </a:cubicBezTo>
                <a:cubicBezTo>
                  <a:pt x="90" y="48"/>
                  <a:pt x="90" y="48"/>
                  <a:pt x="90" y="48"/>
                </a:cubicBezTo>
                <a:lnTo>
                  <a:pt x="93" y="45"/>
                </a:lnTo>
                <a:close/>
                <a:moveTo>
                  <a:pt x="111" y="105"/>
                </a:moveTo>
                <a:cubicBezTo>
                  <a:pt x="111" y="84"/>
                  <a:pt x="111" y="84"/>
                  <a:pt x="111" y="84"/>
                </a:cubicBezTo>
                <a:cubicBezTo>
                  <a:pt x="83" y="84"/>
                  <a:pt x="83" y="84"/>
                  <a:pt x="83" y="84"/>
                </a:cubicBezTo>
                <a:cubicBezTo>
                  <a:pt x="77" y="84"/>
                  <a:pt x="72" y="88"/>
                  <a:pt x="72" y="94"/>
                </a:cubicBezTo>
                <a:cubicBezTo>
                  <a:pt x="72" y="100"/>
                  <a:pt x="77" y="105"/>
                  <a:pt x="83" y="105"/>
                </a:cubicBezTo>
                <a:lnTo>
                  <a:pt x="111" y="105"/>
                </a:lnTo>
                <a:close/>
                <a:moveTo>
                  <a:pt x="92" y="128"/>
                </a:moveTo>
                <a:cubicBezTo>
                  <a:pt x="92" y="130"/>
                  <a:pt x="92" y="130"/>
                  <a:pt x="92" y="130"/>
                </a:cubicBezTo>
                <a:cubicBezTo>
                  <a:pt x="97" y="130"/>
                  <a:pt x="97" y="130"/>
                  <a:pt x="97" y="130"/>
                </a:cubicBezTo>
                <a:cubicBezTo>
                  <a:pt x="98" y="130"/>
                  <a:pt x="99" y="130"/>
                  <a:pt x="99" y="129"/>
                </a:cubicBezTo>
                <a:cubicBezTo>
                  <a:pt x="99" y="128"/>
                  <a:pt x="99" y="128"/>
                  <a:pt x="99" y="128"/>
                </a:cubicBezTo>
                <a:cubicBezTo>
                  <a:pt x="98" y="128"/>
                  <a:pt x="97" y="128"/>
                  <a:pt x="97" y="128"/>
                </a:cubicBezTo>
                <a:lnTo>
                  <a:pt x="92" y="128"/>
                </a:lnTo>
                <a:close/>
                <a:moveTo>
                  <a:pt x="78" y="130"/>
                </a:moveTo>
                <a:cubicBezTo>
                  <a:pt x="78" y="128"/>
                  <a:pt x="78" y="128"/>
                  <a:pt x="78" y="128"/>
                </a:cubicBezTo>
                <a:cubicBezTo>
                  <a:pt x="71" y="128"/>
                  <a:pt x="71" y="128"/>
                  <a:pt x="71" y="128"/>
                </a:cubicBezTo>
                <a:cubicBezTo>
                  <a:pt x="71" y="130"/>
                  <a:pt x="71" y="130"/>
                  <a:pt x="71" y="130"/>
                </a:cubicBezTo>
                <a:lnTo>
                  <a:pt x="78" y="130"/>
                </a:lnTo>
                <a:close/>
                <a:moveTo>
                  <a:pt x="82" y="130"/>
                </a:moveTo>
                <a:cubicBezTo>
                  <a:pt x="89" y="130"/>
                  <a:pt x="89" y="130"/>
                  <a:pt x="89" y="130"/>
                </a:cubicBezTo>
                <a:cubicBezTo>
                  <a:pt x="89" y="128"/>
                  <a:pt x="89" y="128"/>
                  <a:pt x="89" y="128"/>
                </a:cubicBezTo>
                <a:cubicBezTo>
                  <a:pt x="82" y="128"/>
                  <a:pt x="82" y="128"/>
                  <a:pt x="82" y="128"/>
                </a:cubicBezTo>
                <a:lnTo>
                  <a:pt x="82" y="130"/>
                </a:lnTo>
                <a:close/>
                <a:moveTo>
                  <a:pt x="11" y="79"/>
                </a:moveTo>
                <a:cubicBezTo>
                  <a:pt x="13" y="79"/>
                  <a:pt x="13" y="79"/>
                  <a:pt x="13" y="79"/>
                </a:cubicBezTo>
                <a:cubicBezTo>
                  <a:pt x="13" y="72"/>
                  <a:pt x="13" y="72"/>
                  <a:pt x="13" y="72"/>
                </a:cubicBezTo>
                <a:cubicBezTo>
                  <a:pt x="11" y="72"/>
                  <a:pt x="11" y="72"/>
                  <a:pt x="11" y="72"/>
                </a:cubicBezTo>
                <a:lnTo>
                  <a:pt x="11" y="79"/>
                </a:lnTo>
                <a:close/>
                <a:moveTo>
                  <a:pt x="101" y="124"/>
                </a:moveTo>
                <a:cubicBezTo>
                  <a:pt x="101" y="125"/>
                  <a:pt x="101" y="125"/>
                  <a:pt x="100" y="126"/>
                </a:cubicBezTo>
                <a:cubicBezTo>
                  <a:pt x="102" y="127"/>
                  <a:pt x="102" y="127"/>
                  <a:pt x="102" y="127"/>
                </a:cubicBezTo>
                <a:cubicBezTo>
                  <a:pt x="103" y="126"/>
                  <a:pt x="103" y="125"/>
                  <a:pt x="103" y="124"/>
                </a:cubicBezTo>
                <a:cubicBezTo>
                  <a:pt x="103" y="119"/>
                  <a:pt x="103" y="119"/>
                  <a:pt x="103" y="119"/>
                </a:cubicBezTo>
                <a:cubicBezTo>
                  <a:pt x="101" y="119"/>
                  <a:pt x="101" y="119"/>
                  <a:pt x="101" y="119"/>
                </a:cubicBezTo>
                <a:lnTo>
                  <a:pt x="101" y="124"/>
                </a:lnTo>
                <a:close/>
                <a:moveTo>
                  <a:pt x="64" y="59"/>
                </a:moveTo>
                <a:cubicBezTo>
                  <a:pt x="57" y="59"/>
                  <a:pt x="57" y="59"/>
                  <a:pt x="57" y="59"/>
                </a:cubicBezTo>
                <a:cubicBezTo>
                  <a:pt x="57" y="61"/>
                  <a:pt x="57" y="61"/>
                  <a:pt x="57" y="61"/>
                </a:cubicBezTo>
                <a:cubicBezTo>
                  <a:pt x="64" y="61"/>
                  <a:pt x="64" y="61"/>
                  <a:pt x="64" y="61"/>
                </a:cubicBezTo>
                <a:lnTo>
                  <a:pt x="64" y="59"/>
                </a:lnTo>
                <a:close/>
                <a:moveTo>
                  <a:pt x="85" y="59"/>
                </a:moveTo>
                <a:cubicBezTo>
                  <a:pt x="78" y="59"/>
                  <a:pt x="78" y="59"/>
                  <a:pt x="78" y="59"/>
                </a:cubicBezTo>
                <a:cubicBezTo>
                  <a:pt x="78" y="61"/>
                  <a:pt x="78" y="61"/>
                  <a:pt x="78" y="61"/>
                </a:cubicBezTo>
                <a:cubicBezTo>
                  <a:pt x="85" y="61"/>
                  <a:pt x="85" y="61"/>
                  <a:pt x="85" y="61"/>
                </a:cubicBezTo>
                <a:lnTo>
                  <a:pt x="85" y="59"/>
                </a:lnTo>
                <a:close/>
                <a:moveTo>
                  <a:pt x="68" y="128"/>
                </a:moveTo>
                <a:cubicBezTo>
                  <a:pt x="61" y="128"/>
                  <a:pt x="61" y="128"/>
                  <a:pt x="61" y="128"/>
                </a:cubicBezTo>
                <a:cubicBezTo>
                  <a:pt x="61" y="130"/>
                  <a:pt x="61" y="130"/>
                  <a:pt x="61" y="130"/>
                </a:cubicBezTo>
                <a:cubicBezTo>
                  <a:pt x="68" y="130"/>
                  <a:pt x="68" y="130"/>
                  <a:pt x="68" y="130"/>
                </a:cubicBezTo>
                <a:lnTo>
                  <a:pt x="68" y="128"/>
                </a:lnTo>
                <a:close/>
                <a:moveTo>
                  <a:pt x="75" y="59"/>
                </a:moveTo>
                <a:cubicBezTo>
                  <a:pt x="67" y="59"/>
                  <a:pt x="67" y="59"/>
                  <a:pt x="67" y="59"/>
                </a:cubicBezTo>
                <a:cubicBezTo>
                  <a:pt x="67" y="61"/>
                  <a:pt x="67" y="61"/>
                  <a:pt x="67" y="61"/>
                </a:cubicBezTo>
                <a:cubicBezTo>
                  <a:pt x="75" y="61"/>
                  <a:pt x="75" y="61"/>
                  <a:pt x="75" y="61"/>
                </a:cubicBezTo>
                <a:lnTo>
                  <a:pt x="75" y="59"/>
                </a:lnTo>
                <a:close/>
                <a:moveTo>
                  <a:pt x="101" y="76"/>
                </a:moveTo>
                <a:cubicBezTo>
                  <a:pt x="103" y="76"/>
                  <a:pt x="103" y="76"/>
                  <a:pt x="103" y="76"/>
                </a:cubicBezTo>
                <a:cubicBezTo>
                  <a:pt x="103" y="69"/>
                  <a:pt x="103" y="69"/>
                  <a:pt x="103" y="6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76"/>
                </a:lnTo>
                <a:close/>
                <a:moveTo>
                  <a:pt x="88" y="59"/>
                </a:moveTo>
                <a:cubicBezTo>
                  <a:pt x="88" y="61"/>
                  <a:pt x="88" y="61"/>
                  <a:pt x="88" y="61"/>
                </a:cubicBezTo>
                <a:cubicBezTo>
                  <a:pt x="95" y="61"/>
                  <a:pt x="95" y="61"/>
                  <a:pt x="95" y="61"/>
                </a:cubicBezTo>
                <a:cubicBezTo>
                  <a:pt x="95" y="59"/>
                  <a:pt x="95" y="59"/>
                  <a:pt x="95" y="59"/>
                </a:cubicBezTo>
                <a:lnTo>
                  <a:pt x="88" y="59"/>
                </a:lnTo>
                <a:close/>
                <a:moveTo>
                  <a:pt x="103" y="65"/>
                </a:moveTo>
                <a:cubicBezTo>
                  <a:pt x="103" y="62"/>
                  <a:pt x="101" y="60"/>
                  <a:pt x="98" y="59"/>
                </a:cubicBezTo>
                <a:cubicBezTo>
                  <a:pt x="98" y="61"/>
                  <a:pt x="98" y="61"/>
                  <a:pt x="98" y="61"/>
                </a:cubicBezTo>
                <a:cubicBezTo>
                  <a:pt x="100" y="62"/>
                  <a:pt x="101" y="63"/>
                  <a:pt x="101" y="65"/>
                </a:cubicBezTo>
                <a:cubicBezTo>
                  <a:pt x="101" y="65"/>
                  <a:pt x="101" y="65"/>
                  <a:pt x="101" y="65"/>
                </a:cubicBezTo>
                <a:cubicBezTo>
                  <a:pt x="103" y="65"/>
                  <a:pt x="103" y="65"/>
                  <a:pt x="103" y="65"/>
                </a:cubicBezTo>
                <a:close/>
                <a:moveTo>
                  <a:pt x="23" y="61"/>
                </a:moveTo>
                <a:cubicBezTo>
                  <a:pt x="23" y="59"/>
                  <a:pt x="23" y="59"/>
                  <a:pt x="23" y="59"/>
                </a:cubicBezTo>
                <a:cubicBezTo>
                  <a:pt x="18" y="59"/>
                  <a:pt x="18" y="59"/>
                  <a:pt x="18" y="59"/>
                </a:cubicBezTo>
                <a:cubicBezTo>
                  <a:pt x="17" y="59"/>
                  <a:pt x="16" y="59"/>
                  <a:pt x="15" y="59"/>
                </a:cubicBezTo>
                <a:cubicBezTo>
                  <a:pt x="16" y="61"/>
                  <a:pt x="16" y="61"/>
                  <a:pt x="16" y="61"/>
                </a:cubicBezTo>
                <a:cubicBezTo>
                  <a:pt x="17" y="61"/>
                  <a:pt x="17" y="61"/>
                  <a:pt x="18" y="61"/>
                </a:cubicBezTo>
                <a:lnTo>
                  <a:pt x="23" y="61"/>
                </a:lnTo>
                <a:close/>
                <a:moveTo>
                  <a:pt x="33" y="59"/>
                </a:moveTo>
                <a:cubicBezTo>
                  <a:pt x="26" y="59"/>
                  <a:pt x="26" y="59"/>
                  <a:pt x="26" y="59"/>
                </a:cubicBezTo>
                <a:cubicBezTo>
                  <a:pt x="26" y="61"/>
                  <a:pt x="26" y="61"/>
                  <a:pt x="26" y="61"/>
                </a:cubicBezTo>
                <a:cubicBezTo>
                  <a:pt x="33" y="61"/>
                  <a:pt x="33" y="61"/>
                  <a:pt x="33" y="61"/>
                </a:cubicBezTo>
                <a:lnTo>
                  <a:pt x="33" y="59"/>
                </a:lnTo>
                <a:close/>
                <a:moveTo>
                  <a:pt x="27" y="128"/>
                </a:moveTo>
                <a:cubicBezTo>
                  <a:pt x="20" y="128"/>
                  <a:pt x="20" y="128"/>
                  <a:pt x="20" y="128"/>
                </a:cubicBezTo>
                <a:cubicBezTo>
                  <a:pt x="20" y="130"/>
                  <a:pt x="20" y="130"/>
                  <a:pt x="20" y="130"/>
                </a:cubicBezTo>
                <a:cubicBezTo>
                  <a:pt x="27" y="130"/>
                  <a:pt x="27" y="130"/>
                  <a:pt x="27" y="130"/>
                </a:cubicBezTo>
                <a:lnTo>
                  <a:pt x="27" y="128"/>
                </a:lnTo>
                <a:close/>
                <a:moveTo>
                  <a:pt x="37" y="128"/>
                </a:moveTo>
                <a:cubicBezTo>
                  <a:pt x="30" y="128"/>
                  <a:pt x="30" y="128"/>
                  <a:pt x="30" y="128"/>
                </a:cubicBezTo>
                <a:cubicBezTo>
                  <a:pt x="30" y="130"/>
                  <a:pt x="30" y="130"/>
                  <a:pt x="30" y="130"/>
                </a:cubicBezTo>
                <a:cubicBezTo>
                  <a:pt x="37" y="130"/>
                  <a:pt x="37" y="130"/>
                  <a:pt x="37" y="130"/>
                </a:cubicBezTo>
                <a:lnTo>
                  <a:pt x="37" y="128"/>
                </a:lnTo>
                <a:close/>
                <a:moveTo>
                  <a:pt x="44" y="59"/>
                </a:moveTo>
                <a:cubicBezTo>
                  <a:pt x="36" y="59"/>
                  <a:pt x="36" y="59"/>
                  <a:pt x="36" y="59"/>
                </a:cubicBezTo>
                <a:cubicBezTo>
                  <a:pt x="36" y="61"/>
                  <a:pt x="36" y="61"/>
                  <a:pt x="36" y="61"/>
                </a:cubicBezTo>
                <a:cubicBezTo>
                  <a:pt x="44" y="61"/>
                  <a:pt x="44" y="61"/>
                  <a:pt x="44" y="61"/>
                </a:cubicBezTo>
                <a:lnTo>
                  <a:pt x="44" y="59"/>
                </a:lnTo>
                <a:close/>
                <a:moveTo>
                  <a:pt x="54" y="59"/>
                </a:moveTo>
                <a:cubicBezTo>
                  <a:pt x="47" y="59"/>
                  <a:pt x="47" y="59"/>
                  <a:pt x="47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54" y="61"/>
                  <a:pt x="54" y="61"/>
                  <a:pt x="54" y="61"/>
                </a:cubicBezTo>
                <a:lnTo>
                  <a:pt x="54" y="59"/>
                </a:lnTo>
                <a:close/>
                <a:moveTo>
                  <a:pt x="47" y="128"/>
                </a:moveTo>
                <a:cubicBezTo>
                  <a:pt x="40" y="128"/>
                  <a:pt x="40" y="128"/>
                  <a:pt x="40" y="128"/>
                </a:cubicBezTo>
                <a:cubicBezTo>
                  <a:pt x="40" y="130"/>
                  <a:pt x="40" y="130"/>
                  <a:pt x="40" y="130"/>
                </a:cubicBezTo>
                <a:cubicBezTo>
                  <a:pt x="47" y="130"/>
                  <a:pt x="47" y="130"/>
                  <a:pt x="47" y="130"/>
                </a:cubicBezTo>
                <a:lnTo>
                  <a:pt x="47" y="128"/>
                </a:lnTo>
                <a:close/>
                <a:moveTo>
                  <a:pt x="58" y="128"/>
                </a:moveTo>
                <a:cubicBezTo>
                  <a:pt x="51" y="128"/>
                  <a:pt x="51" y="128"/>
                  <a:pt x="51" y="128"/>
                </a:cubicBezTo>
                <a:cubicBezTo>
                  <a:pt x="51" y="130"/>
                  <a:pt x="51" y="130"/>
                  <a:pt x="51" y="130"/>
                </a:cubicBezTo>
                <a:cubicBezTo>
                  <a:pt x="58" y="130"/>
                  <a:pt x="58" y="130"/>
                  <a:pt x="58" y="130"/>
                </a:cubicBezTo>
                <a:lnTo>
                  <a:pt x="58" y="128"/>
                </a:lnTo>
                <a:close/>
                <a:moveTo>
                  <a:pt x="84" y="88"/>
                </a:moveTo>
                <a:cubicBezTo>
                  <a:pt x="81" y="88"/>
                  <a:pt x="78" y="91"/>
                  <a:pt x="78" y="94"/>
                </a:cubicBezTo>
                <a:cubicBezTo>
                  <a:pt x="78" y="98"/>
                  <a:pt x="81" y="100"/>
                  <a:pt x="84" y="100"/>
                </a:cubicBezTo>
                <a:cubicBezTo>
                  <a:pt x="88" y="100"/>
                  <a:pt x="91" y="98"/>
                  <a:pt x="91" y="94"/>
                </a:cubicBezTo>
                <a:cubicBezTo>
                  <a:pt x="91" y="91"/>
                  <a:pt x="88" y="88"/>
                  <a:pt x="84" y="8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110C89B-0E65-4C4F-9E3C-C5DAAC9BFE66}"/>
              </a:ext>
            </a:extLst>
          </p:cNvPr>
          <p:cNvSpPr txBox="1"/>
          <p:nvPr/>
        </p:nvSpPr>
        <p:spPr>
          <a:xfrm>
            <a:off x="1749895" y="2142213"/>
            <a:ext cx="4502710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defRPr/>
            </a:pPr>
            <a:r>
              <a:rPr lang="ru-RU" dirty="0">
                <a:cs typeface="Arial" charset="0"/>
              </a:rPr>
              <a:t>Не используйте препараты, о которых вы узнали из рекламы или со слов знакомых. Они могут нанести существенный урон не только вашему кошельку, но и здоровью.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039E851-9979-EF49-8E3E-DFC06DC4E898}"/>
              </a:ext>
            </a:extLst>
          </p:cNvPr>
          <p:cNvSpPr txBox="1"/>
          <p:nvPr/>
        </p:nvSpPr>
        <p:spPr>
          <a:xfrm>
            <a:off x="1764577" y="3494063"/>
            <a:ext cx="4406912" cy="149765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dirty="0"/>
              <a:t>Постарайтесь максимально понять причины и следствия вашего Заболевания и методы лечения.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E518837-7C7D-1242-B6B4-2B2E5E7ADBCF}"/>
              </a:ext>
            </a:extLst>
          </p:cNvPr>
          <p:cNvSpPr txBox="1"/>
          <p:nvPr/>
        </p:nvSpPr>
        <p:spPr>
          <a:xfrm>
            <a:off x="1749500" y="4657778"/>
            <a:ext cx="4629137" cy="114223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ru-RU" dirty="0"/>
              <a:t>Вы и ваш врач, а также медицинская сестра должны стать партнерами в деле борьбы за ваше здоровье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B2A9912-1858-9D42-BE00-FEECE9D87FDF}"/>
              </a:ext>
            </a:extLst>
          </p:cNvPr>
          <p:cNvSpPr txBox="1"/>
          <p:nvPr/>
        </p:nvSpPr>
        <p:spPr>
          <a:xfrm>
            <a:off x="6148012" y="2211652"/>
            <a:ext cx="4487633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ru-RU" dirty="0"/>
              <a:t>Не стесняйтесь выяснять все возникающие у вас вопросы и опасения у медицинской сестры и врача.</a:t>
            </a:r>
          </a:p>
          <a:p>
            <a:pPr algn="r"/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7249123-3DB8-FA4A-9A0E-391329E8BA7B}"/>
              </a:ext>
            </a:extLst>
          </p:cNvPr>
          <p:cNvSpPr txBox="1"/>
          <p:nvPr/>
        </p:nvSpPr>
        <p:spPr>
          <a:xfrm>
            <a:off x="6700287" y="3436947"/>
            <a:ext cx="3854637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/>
            <a:r>
              <a:rPr lang="ru-RU" dirty="0"/>
              <a:t> Перед каждым посещением врача составьте список вопросов, которые Вы хотели бы задать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. </a:t>
            </a:r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5C06A6-FEED-7346-96B7-D9C0C813B717}"/>
              </a:ext>
            </a:extLst>
          </p:cNvPr>
          <p:cNvSpPr txBox="1"/>
          <p:nvPr/>
        </p:nvSpPr>
        <p:spPr>
          <a:xfrm>
            <a:off x="7006590" y="4728087"/>
            <a:ext cx="336229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defRPr/>
            </a:pPr>
            <a:r>
              <a:rPr lang="ru-RU" dirty="0"/>
              <a:t>Взвешивайтесь каждый день и записывайте вес ежедневно</a:t>
            </a:r>
          </a:p>
        </p:txBody>
      </p:sp>
      <p:sp>
        <p:nvSpPr>
          <p:cNvPr id="3" name="Freeform 11">
            <a:extLst>
              <a:ext uri="{FF2B5EF4-FFF2-40B4-BE49-F238E27FC236}">
                <a16:creationId xmlns:a16="http://schemas.microsoft.com/office/drawing/2014/main" id="{4DBA0812-8430-67E2-3106-8E185068CDE2}"/>
              </a:ext>
            </a:extLst>
          </p:cNvPr>
          <p:cNvSpPr>
            <a:spLocks noEditPoints="1"/>
          </p:cNvSpPr>
          <p:nvPr/>
        </p:nvSpPr>
        <p:spPr bwMode="auto">
          <a:xfrm>
            <a:off x="10874118" y="2252707"/>
            <a:ext cx="263682" cy="345038"/>
          </a:xfrm>
          <a:custGeom>
            <a:avLst/>
            <a:gdLst>
              <a:gd name="T0" fmla="*/ 95 w 114"/>
              <a:gd name="T1" fmla="*/ 99 h 149"/>
              <a:gd name="T2" fmla="*/ 93 w 114"/>
              <a:gd name="T3" fmla="*/ 98 h 149"/>
              <a:gd name="T4" fmla="*/ 89 w 114"/>
              <a:gd name="T5" fmla="*/ 96 h 149"/>
              <a:gd name="T6" fmla="*/ 74 w 114"/>
              <a:gd name="T7" fmla="*/ 85 h 149"/>
              <a:gd name="T8" fmla="*/ 90 w 114"/>
              <a:gd name="T9" fmla="*/ 58 h 149"/>
              <a:gd name="T10" fmla="*/ 57 w 114"/>
              <a:gd name="T11" fmla="*/ 1 h 149"/>
              <a:gd name="T12" fmla="*/ 19 w 114"/>
              <a:gd name="T13" fmla="*/ 41 h 149"/>
              <a:gd name="T14" fmla="*/ 42 w 114"/>
              <a:gd name="T15" fmla="*/ 87 h 149"/>
              <a:gd name="T16" fmla="*/ 25 w 114"/>
              <a:gd name="T17" fmla="*/ 96 h 149"/>
              <a:gd name="T18" fmla="*/ 21 w 114"/>
              <a:gd name="T19" fmla="*/ 98 h 149"/>
              <a:gd name="T20" fmla="*/ 19 w 114"/>
              <a:gd name="T21" fmla="*/ 99 h 149"/>
              <a:gd name="T22" fmla="*/ 0 w 114"/>
              <a:gd name="T23" fmla="*/ 123 h 149"/>
              <a:gd name="T24" fmla="*/ 1 w 114"/>
              <a:gd name="T25" fmla="*/ 149 h 149"/>
              <a:gd name="T26" fmla="*/ 113 w 114"/>
              <a:gd name="T27" fmla="*/ 149 h 149"/>
              <a:gd name="T28" fmla="*/ 114 w 114"/>
              <a:gd name="T29" fmla="*/ 147 h 149"/>
              <a:gd name="T30" fmla="*/ 95 w 114"/>
              <a:gd name="T31" fmla="*/ 99 h 149"/>
              <a:gd name="T32" fmla="*/ 82 w 114"/>
              <a:gd name="T33" fmla="*/ 28 h 149"/>
              <a:gd name="T34" fmla="*/ 30 w 114"/>
              <a:gd name="T35" fmla="*/ 26 h 149"/>
              <a:gd name="T36" fmla="*/ 40 w 114"/>
              <a:gd name="T37" fmla="*/ 74 h 149"/>
              <a:gd name="T38" fmla="*/ 33 w 114"/>
              <a:gd name="T39" fmla="*/ 61 h 149"/>
              <a:gd name="T40" fmla="*/ 43 w 114"/>
              <a:gd name="T41" fmla="*/ 25 h 149"/>
              <a:gd name="T42" fmla="*/ 62 w 114"/>
              <a:gd name="T43" fmla="*/ 42 h 149"/>
              <a:gd name="T44" fmla="*/ 50 w 114"/>
              <a:gd name="T45" fmla="*/ 29 h 149"/>
              <a:gd name="T46" fmla="*/ 77 w 114"/>
              <a:gd name="T47" fmla="*/ 43 h 149"/>
              <a:gd name="T48" fmla="*/ 80 w 114"/>
              <a:gd name="T49" fmla="*/ 47 h 149"/>
              <a:gd name="T50" fmla="*/ 67 w 114"/>
              <a:gd name="T51" fmla="*/ 68 h 149"/>
              <a:gd name="T52" fmla="*/ 56 w 114"/>
              <a:gd name="T53" fmla="*/ 70 h 149"/>
              <a:gd name="T54" fmla="*/ 67 w 114"/>
              <a:gd name="T55" fmla="*/ 70 h 149"/>
              <a:gd name="T56" fmla="*/ 81 w 114"/>
              <a:gd name="T57" fmla="*/ 50 h 149"/>
              <a:gd name="T58" fmla="*/ 82 w 114"/>
              <a:gd name="T59" fmla="*/ 57 h 149"/>
              <a:gd name="T60" fmla="*/ 73 w 114"/>
              <a:gd name="T61" fmla="*/ 74 h 149"/>
              <a:gd name="T62" fmla="*/ 73 w 114"/>
              <a:gd name="T63" fmla="*/ 74 h 149"/>
              <a:gd name="T64" fmla="*/ 57 w 114"/>
              <a:gd name="T65" fmla="*/ 85 h 149"/>
              <a:gd name="T66" fmla="*/ 42 w 114"/>
              <a:gd name="T67" fmla="*/ 76 h 149"/>
              <a:gd name="T68" fmla="*/ 79 w 114"/>
              <a:gd name="T69" fmla="*/ 99 h 149"/>
              <a:gd name="T70" fmla="*/ 57 w 114"/>
              <a:gd name="T71" fmla="*/ 113 h 149"/>
              <a:gd name="T72" fmla="*/ 36 w 114"/>
              <a:gd name="T73" fmla="*/ 100 h 149"/>
              <a:gd name="T74" fmla="*/ 41 w 114"/>
              <a:gd name="T75" fmla="*/ 93 h 149"/>
              <a:gd name="T76" fmla="*/ 42 w 114"/>
              <a:gd name="T77" fmla="*/ 92 h 149"/>
              <a:gd name="T78" fmla="*/ 42 w 114"/>
              <a:gd name="T79" fmla="*/ 91 h 149"/>
              <a:gd name="T80" fmla="*/ 43 w 114"/>
              <a:gd name="T81" fmla="*/ 86 h 149"/>
              <a:gd name="T82" fmla="*/ 53 w 114"/>
              <a:gd name="T83" fmla="*/ 86 h 149"/>
              <a:gd name="T84" fmla="*/ 57 w 114"/>
              <a:gd name="T85" fmla="*/ 87 h 149"/>
              <a:gd name="T86" fmla="*/ 73 w 114"/>
              <a:gd name="T87" fmla="*/ 76 h 149"/>
              <a:gd name="T88" fmla="*/ 74 w 114"/>
              <a:gd name="T89" fmla="*/ 92 h 149"/>
              <a:gd name="T90" fmla="*/ 74 w 114"/>
              <a:gd name="T91" fmla="*/ 92 h 149"/>
              <a:gd name="T92" fmla="*/ 75 w 114"/>
              <a:gd name="T93" fmla="*/ 93 h 149"/>
              <a:gd name="T94" fmla="*/ 82 w 114"/>
              <a:gd name="T95" fmla="*/ 95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4" h="149">
                <a:moveTo>
                  <a:pt x="95" y="99"/>
                </a:moveTo>
                <a:cubicBezTo>
                  <a:pt x="95" y="99"/>
                  <a:pt x="95" y="99"/>
                  <a:pt x="95" y="99"/>
                </a:cubicBezTo>
                <a:cubicBezTo>
                  <a:pt x="95" y="99"/>
                  <a:pt x="94" y="98"/>
                  <a:pt x="94" y="98"/>
                </a:cubicBezTo>
                <a:cubicBezTo>
                  <a:pt x="93" y="98"/>
                  <a:pt x="93" y="98"/>
                  <a:pt x="93" y="98"/>
                </a:cubicBezTo>
                <a:cubicBezTo>
                  <a:pt x="92" y="97"/>
                  <a:pt x="90" y="97"/>
                  <a:pt x="89" y="96"/>
                </a:cubicBezTo>
                <a:cubicBezTo>
                  <a:pt x="89" y="96"/>
                  <a:pt x="89" y="96"/>
                  <a:pt x="89" y="96"/>
                </a:cubicBezTo>
                <a:cubicBezTo>
                  <a:pt x="84" y="94"/>
                  <a:pt x="80" y="93"/>
                  <a:pt x="75" y="92"/>
                </a:cubicBezTo>
                <a:cubicBezTo>
                  <a:pt x="75" y="90"/>
                  <a:pt x="74" y="88"/>
                  <a:pt x="74" y="85"/>
                </a:cubicBezTo>
                <a:cubicBezTo>
                  <a:pt x="79" y="85"/>
                  <a:pt x="93" y="81"/>
                  <a:pt x="92" y="79"/>
                </a:cubicBezTo>
                <a:cubicBezTo>
                  <a:pt x="87" y="74"/>
                  <a:pt x="89" y="64"/>
                  <a:pt x="90" y="58"/>
                </a:cubicBezTo>
                <a:cubicBezTo>
                  <a:pt x="92" y="44"/>
                  <a:pt x="94" y="38"/>
                  <a:pt x="89" y="22"/>
                </a:cubicBezTo>
                <a:cubicBezTo>
                  <a:pt x="85" y="11"/>
                  <a:pt x="72" y="0"/>
                  <a:pt x="57" y="1"/>
                </a:cubicBezTo>
                <a:cubicBezTo>
                  <a:pt x="51" y="1"/>
                  <a:pt x="46" y="3"/>
                  <a:pt x="40" y="7"/>
                </a:cubicBezTo>
                <a:cubicBezTo>
                  <a:pt x="27" y="9"/>
                  <a:pt x="18" y="20"/>
                  <a:pt x="19" y="41"/>
                </a:cubicBezTo>
                <a:cubicBezTo>
                  <a:pt x="20" y="52"/>
                  <a:pt x="29" y="65"/>
                  <a:pt x="21" y="79"/>
                </a:cubicBezTo>
                <a:cubicBezTo>
                  <a:pt x="19" y="81"/>
                  <a:pt x="34" y="88"/>
                  <a:pt x="42" y="87"/>
                </a:cubicBezTo>
                <a:cubicBezTo>
                  <a:pt x="42" y="89"/>
                  <a:pt x="41" y="90"/>
                  <a:pt x="41" y="91"/>
                </a:cubicBezTo>
                <a:cubicBezTo>
                  <a:pt x="35" y="92"/>
                  <a:pt x="30" y="94"/>
                  <a:pt x="25" y="96"/>
                </a:cubicBezTo>
                <a:cubicBezTo>
                  <a:pt x="25" y="96"/>
                  <a:pt x="25" y="96"/>
                  <a:pt x="25" y="96"/>
                </a:cubicBezTo>
                <a:cubicBezTo>
                  <a:pt x="24" y="97"/>
                  <a:pt x="22" y="97"/>
                  <a:pt x="21" y="98"/>
                </a:cubicBezTo>
                <a:cubicBezTo>
                  <a:pt x="21" y="98"/>
                  <a:pt x="21" y="98"/>
                  <a:pt x="20" y="98"/>
                </a:cubicBezTo>
                <a:cubicBezTo>
                  <a:pt x="20" y="98"/>
                  <a:pt x="19" y="99"/>
                  <a:pt x="19" y="99"/>
                </a:cubicBezTo>
                <a:cubicBezTo>
                  <a:pt x="19" y="99"/>
                  <a:pt x="19" y="99"/>
                  <a:pt x="19" y="99"/>
                </a:cubicBezTo>
                <a:cubicBezTo>
                  <a:pt x="7" y="105"/>
                  <a:pt x="0" y="114"/>
                  <a:pt x="0" y="123"/>
                </a:cubicBezTo>
                <a:cubicBezTo>
                  <a:pt x="0" y="149"/>
                  <a:pt x="0" y="149"/>
                  <a:pt x="0" y="149"/>
                </a:cubicBezTo>
                <a:cubicBezTo>
                  <a:pt x="0" y="149"/>
                  <a:pt x="1" y="149"/>
                  <a:pt x="1" y="149"/>
                </a:cubicBezTo>
                <a:cubicBezTo>
                  <a:pt x="1" y="149"/>
                  <a:pt x="1" y="149"/>
                  <a:pt x="1" y="149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113" y="149"/>
                  <a:pt x="113" y="148"/>
                  <a:pt x="113" y="148"/>
                </a:cubicBezTo>
                <a:cubicBezTo>
                  <a:pt x="113" y="147"/>
                  <a:pt x="114" y="147"/>
                  <a:pt x="114" y="147"/>
                </a:cubicBezTo>
                <a:cubicBezTo>
                  <a:pt x="114" y="123"/>
                  <a:pt x="114" y="123"/>
                  <a:pt x="114" y="123"/>
                </a:cubicBezTo>
                <a:cubicBezTo>
                  <a:pt x="114" y="114"/>
                  <a:pt x="107" y="105"/>
                  <a:pt x="95" y="99"/>
                </a:cubicBezTo>
                <a:close/>
                <a:moveTo>
                  <a:pt x="59" y="7"/>
                </a:moveTo>
                <a:cubicBezTo>
                  <a:pt x="70" y="8"/>
                  <a:pt x="78" y="17"/>
                  <a:pt x="82" y="28"/>
                </a:cubicBezTo>
                <a:cubicBezTo>
                  <a:pt x="77" y="20"/>
                  <a:pt x="69" y="14"/>
                  <a:pt x="59" y="12"/>
                </a:cubicBezTo>
                <a:cubicBezTo>
                  <a:pt x="47" y="11"/>
                  <a:pt x="36" y="17"/>
                  <a:pt x="30" y="26"/>
                </a:cubicBezTo>
                <a:cubicBezTo>
                  <a:pt x="34" y="13"/>
                  <a:pt x="46" y="5"/>
                  <a:pt x="59" y="7"/>
                </a:cubicBezTo>
                <a:close/>
                <a:moveTo>
                  <a:pt x="40" y="74"/>
                </a:moveTo>
                <a:cubicBezTo>
                  <a:pt x="40" y="73"/>
                  <a:pt x="40" y="73"/>
                  <a:pt x="40" y="73"/>
                </a:cubicBezTo>
                <a:cubicBezTo>
                  <a:pt x="37" y="69"/>
                  <a:pt x="34" y="65"/>
                  <a:pt x="33" y="61"/>
                </a:cubicBezTo>
                <a:cubicBezTo>
                  <a:pt x="32" y="56"/>
                  <a:pt x="32" y="52"/>
                  <a:pt x="33" y="47"/>
                </a:cubicBezTo>
                <a:cubicBezTo>
                  <a:pt x="34" y="39"/>
                  <a:pt x="37" y="32"/>
                  <a:pt x="43" y="25"/>
                </a:cubicBezTo>
                <a:cubicBezTo>
                  <a:pt x="44" y="28"/>
                  <a:pt x="46" y="30"/>
                  <a:pt x="48" y="33"/>
                </a:cubicBezTo>
                <a:cubicBezTo>
                  <a:pt x="51" y="37"/>
                  <a:pt x="56" y="41"/>
                  <a:pt x="62" y="42"/>
                </a:cubicBezTo>
                <a:cubicBezTo>
                  <a:pt x="59" y="40"/>
                  <a:pt x="55" y="37"/>
                  <a:pt x="52" y="32"/>
                </a:cubicBezTo>
                <a:cubicBezTo>
                  <a:pt x="52" y="31"/>
                  <a:pt x="51" y="30"/>
                  <a:pt x="50" y="29"/>
                </a:cubicBezTo>
                <a:cubicBezTo>
                  <a:pt x="51" y="30"/>
                  <a:pt x="52" y="31"/>
                  <a:pt x="53" y="32"/>
                </a:cubicBezTo>
                <a:cubicBezTo>
                  <a:pt x="62" y="39"/>
                  <a:pt x="73" y="42"/>
                  <a:pt x="77" y="43"/>
                </a:cubicBezTo>
                <a:cubicBezTo>
                  <a:pt x="72" y="40"/>
                  <a:pt x="68" y="37"/>
                  <a:pt x="64" y="33"/>
                </a:cubicBezTo>
                <a:cubicBezTo>
                  <a:pt x="70" y="36"/>
                  <a:pt x="75" y="39"/>
                  <a:pt x="80" y="47"/>
                </a:cubicBezTo>
                <a:cubicBezTo>
                  <a:pt x="80" y="47"/>
                  <a:pt x="80" y="47"/>
                  <a:pt x="80" y="47"/>
                </a:cubicBezTo>
                <a:cubicBezTo>
                  <a:pt x="80" y="56"/>
                  <a:pt x="74" y="64"/>
                  <a:pt x="67" y="68"/>
                </a:cubicBezTo>
                <a:cubicBezTo>
                  <a:pt x="66" y="66"/>
                  <a:pt x="64" y="65"/>
                  <a:pt x="62" y="65"/>
                </a:cubicBezTo>
                <a:cubicBezTo>
                  <a:pt x="59" y="65"/>
                  <a:pt x="56" y="67"/>
                  <a:pt x="56" y="70"/>
                </a:cubicBezTo>
                <a:cubicBezTo>
                  <a:pt x="56" y="72"/>
                  <a:pt x="59" y="74"/>
                  <a:pt x="62" y="74"/>
                </a:cubicBezTo>
                <a:cubicBezTo>
                  <a:pt x="65" y="74"/>
                  <a:pt x="67" y="72"/>
                  <a:pt x="67" y="70"/>
                </a:cubicBezTo>
                <a:cubicBezTo>
                  <a:pt x="67" y="69"/>
                  <a:pt x="67" y="69"/>
                  <a:pt x="67" y="69"/>
                </a:cubicBezTo>
                <a:cubicBezTo>
                  <a:pt x="75" y="65"/>
                  <a:pt x="80" y="58"/>
                  <a:pt x="81" y="50"/>
                </a:cubicBezTo>
                <a:cubicBezTo>
                  <a:pt x="81" y="50"/>
                  <a:pt x="81" y="50"/>
                  <a:pt x="81" y="50"/>
                </a:cubicBezTo>
                <a:cubicBezTo>
                  <a:pt x="82" y="52"/>
                  <a:pt x="82" y="54"/>
                  <a:pt x="82" y="57"/>
                </a:cubicBezTo>
                <a:cubicBezTo>
                  <a:pt x="81" y="62"/>
                  <a:pt x="78" y="68"/>
                  <a:pt x="74" y="73"/>
                </a:cubicBezTo>
                <a:cubicBezTo>
                  <a:pt x="74" y="73"/>
                  <a:pt x="74" y="73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68" y="80"/>
                  <a:pt x="63" y="84"/>
                  <a:pt x="59" y="85"/>
                </a:cubicBezTo>
                <a:cubicBezTo>
                  <a:pt x="58" y="85"/>
                  <a:pt x="58" y="86"/>
                  <a:pt x="57" y="85"/>
                </a:cubicBezTo>
                <a:cubicBezTo>
                  <a:pt x="57" y="85"/>
                  <a:pt x="56" y="85"/>
                  <a:pt x="56" y="85"/>
                </a:cubicBezTo>
                <a:cubicBezTo>
                  <a:pt x="52" y="85"/>
                  <a:pt x="47" y="81"/>
                  <a:pt x="42" y="76"/>
                </a:cubicBezTo>
                <a:cubicBezTo>
                  <a:pt x="42" y="75"/>
                  <a:pt x="41" y="74"/>
                  <a:pt x="40" y="74"/>
                </a:cubicBezTo>
                <a:close/>
                <a:moveTo>
                  <a:pt x="79" y="99"/>
                </a:moveTo>
                <a:cubicBezTo>
                  <a:pt x="78" y="99"/>
                  <a:pt x="78" y="99"/>
                  <a:pt x="78" y="100"/>
                </a:cubicBezTo>
                <a:cubicBezTo>
                  <a:pt x="72" y="106"/>
                  <a:pt x="65" y="113"/>
                  <a:pt x="57" y="113"/>
                </a:cubicBezTo>
                <a:cubicBezTo>
                  <a:pt x="50" y="113"/>
                  <a:pt x="43" y="107"/>
                  <a:pt x="37" y="101"/>
                </a:cubicBezTo>
                <a:cubicBezTo>
                  <a:pt x="37" y="100"/>
                  <a:pt x="37" y="100"/>
                  <a:pt x="36" y="100"/>
                </a:cubicBezTo>
                <a:cubicBezTo>
                  <a:pt x="35" y="98"/>
                  <a:pt x="33" y="97"/>
                  <a:pt x="32" y="95"/>
                </a:cubicBezTo>
                <a:cubicBezTo>
                  <a:pt x="35" y="94"/>
                  <a:pt x="38" y="94"/>
                  <a:pt x="41" y="93"/>
                </a:cubicBezTo>
                <a:cubicBezTo>
                  <a:pt x="41" y="93"/>
                  <a:pt x="42" y="93"/>
                  <a:pt x="42" y="93"/>
                </a:cubicBezTo>
                <a:cubicBezTo>
                  <a:pt x="42" y="93"/>
                  <a:pt x="42" y="93"/>
                  <a:pt x="42" y="92"/>
                </a:cubicBezTo>
                <a:cubicBezTo>
                  <a:pt x="42" y="92"/>
                  <a:pt x="42" y="92"/>
                  <a:pt x="42" y="92"/>
                </a:cubicBezTo>
                <a:cubicBezTo>
                  <a:pt x="42" y="92"/>
                  <a:pt x="42" y="92"/>
                  <a:pt x="42" y="91"/>
                </a:cubicBezTo>
                <a:cubicBezTo>
                  <a:pt x="42" y="91"/>
                  <a:pt x="42" y="91"/>
                  <a:pt x="42" y="91"/>
                </a:cubicBezTo>
                <a:cubicBezTo>
                  <a:pt x="43" y="90"/>
                  <a:pt x="43" y="88"/>
                  <a:pt x="43" y="86"/>
                </a:cubicBezTo>
                <a:cubicBezTo>
                  <a:pt x="43" y="83"/>
                  <a:pt x="43" y="80"/>
                  <a:pt x="42" y="78"/>
                </a:cubicBezTo>
                <a:cubicBezTo>
                  <a:pt x="46" y="81"/>
                  <a:pt x="50" y="84"/>
                  <a:pt x="53" y="86"/>
                </a:cubicBezTo>
                <a:cubicBezTo>
                  <a:pt x="55" y="86"/>
                  <a:pt x="56" y="87"/>
                  <a:pt x="57" y="87"/>
                </a:cubicBezTo>
                <a:cubicBezTo>
                  <a:pt x="57" y="87"/>
                  <a:pt x="57" y="87"/>
                  <a:pt x="57" y="87"/>
                </a:cubicBezTo>
                <a:cubicBezTo>
                  <a:pt x="59" y="87"/>
                  <a:pt x="61" y="86"/>
                  <a:pt x="62" y="85"/>
                </a:cubicBezTo>
                <a:cubicBezTo>
                  <a:pt x="66" y="83"/>
                  <a:pt x="69" y="80"/>
                  <a:pt x="73" y="76"/>
                </a:cubicBezTo>
                <a:cubicBezTo>
                  <a:pt x="73" y="79"/>
                  <a:pt x="73" y="85"/>
                  <a:pt x="73" y="85"/>
                </a:cubicBezTo>
                <a:cubicBezTo>
                  <a:pt x="73" y="85"/>
                  <a:pt x="73" y="90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2"/>
                  <a:pt x="74" y="92"/>
                  <a:pt x="74" y="92"/>
                </a:cubicBezTo>
                <a:cubicBezTo>
                  <a:pt x="74" y="93"/>
                  <a:pt x="74" y="93"/>
                  <a:pt x="74" y="93"/>
                </a:cubicBezTo>
                <a:cubicBezTo>
                  <a:pt x="74" y="93"/>
                  <a:pt x="75" y="93"/>
                  <a:pt x="75" y="93"/>
                </a:cubicBezTo>
                <a:cubicBezTo>
                  <a:pt x="75" y="93"/>
                  <a:pt x="75" y="94"/>
                  <a:pt x="76" y="94"/>
                </a:cubicBezTo>
                <a:cubicBezTo>
                  <a:pt x="78" y="94"/>
                  <a:pt x="80" y="94"/>
                  <a:pt x="82" y="95"/>
                </a:cubicBezTo>
                <a:cubicBezTo>
                  <a:pt x="81" y="96"/>
                  <a:pt x="80" y="98"/>
                  <a:pt x="79" y="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776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 p14:presetBounceEnd="40000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 p14:presetBounceEnd="4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2" grpId="0"/>
          <p:bldP spid="53" grpId="0"/>
          <p:bldP spid="54" grpId="0"/>
          <p:bldP spid="55" grpId="0"/>
          <p:bldP spid="56" grpId="0"/>
          <p:bldP spid="57" grpId="0"/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8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2" fill="hold" grpId="0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2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5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8" dur="500"/>
                                            <p:tgtEl>
                                              <p:spTgt spid="4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46" presetID="1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8" dur="500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49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500"/>
                                            <p:tgtEl>
                                              <p:spTgt spid="5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3" dur="500"/>
                                            <p:tgtEl>
                                              <p:spTgt spid="5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1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6" dur="500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+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left)">
                                          <p:cBhvr>
                                            <p:cTn id="57" dur="500"/>
                                            <p:tgtEl>
                                              <p:spTgt spid="5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500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1" dur="500"/>
                                            <p:tgtEl>
                                              <p:spTgt spid="5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500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5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500"/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#ppt_w*1.12500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wipe(right)">
                                          <p:cBhvr>
                                            <p:cTn id="69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0" grpId="0" animBg="1"/>
          <p:bldP spid="41" grpId="0" animBg="1"/>
          <p:bldP spid="42" grpId="0" animBg="1"/>
          <p:bldP spid="43" grpId="0" animBg="1"/>
          <p:bldP spid="44" grpId="0" animBg="1"/>
          <p:bldP spid="45" grpId="0" animBg="1"/>
          <p:bldP spid="46" grpId="0" animBg="1"/>
          <p:bldP spid="47" grpId="0" animBg="1"/>
          <p:bldP spid="48" grpId="0" animBg="1"/>
          <p:bldP spid="49" grpId="0" animBg="1"/>
          <p:bldP spid="50" grpId="0" animBg="1"/>
          <p:bldP spid="52" grpId="0"/>
          <p:bldP spid="53" grpId="0"/>
          <p:bldP spid="54" grpId="0"/>
          <p:bldP spid="55" grpId="0"/>
          <p:bldP spid="56" grpId="0"/>
          <p:bldP spid="57" grpId="0"/>
          <p:bldP spid="3" grpId="0" animBg="1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444" name="Rectangle 1743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FF22D-B223-0EB4-7FF2-E9D59703FA4A}"/>
              </a:ext>
            </a:extLst>
          </p:cNvPr>
          <p:cNvSpPr txBox="1"/>
          <p:nvPr/>
        </p:nvSpPr>
        <p:spPr>
          <a:xfrm>
            <a:off x="572493" y="238539"/>
            <a:ext cx="11018520" cy="14344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defRPr/>
            </a:pPr>
            <a:r>
              <a:rPr lang="en-US" sz="5400" b="1">
                <a:latin typeface="+mj-lt"/>
                <a:ea typeface="+mj-ea"/>
                <a:cs typeface="+mj-cs"/>
              </a:rPr>
              <a:t>ВАЖНО!</a:t>
            </a:r>
          </a:p>
        </p:txBody>
      </p:sp>
      <p:sp>
        <p:nvSpPr>
          <p:cNvPr id="1744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1" name="Прямоугольник 4">
            <a:extLst>
              <a:ext uri="{FF2B5EF4-FFF2-40B4-BE49-F238E27FC236}">
                <a16:creationId xmlns:a16="http://schemas.microsoft.com/office/drawing/2014/main" id="{C039A161-722A-3EE3-7FDB-A50F558CE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93" y="2071316"/>
            <a:ext cx="6713552" cy="41191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Сообщайте</a:t>
            </a:r>
            <a:r>
              <a:rPr lang="en-US" sz="1700" dirty="0"/>
              <a:t> </a:t>
            </a:r>
            <a:r>
              <a:rPr lang="en-US" sz="1700" dirty="0" err="1"/>
              <a:t>врачу</a:t>
            </a:r>
            <a:r>
              <a:rPr lang="en-US" sz="1700" dirty="0"/>
              <a:t> </a:t>
            </a:r>
            <a:r>
              <a:rPr lang="en-US" sz="1700" dirty="0" err="1"/>
              <a:t>об</a:t>
            </a:r>
            <a:r>
              <a:rPr lang="en-US" sz="1700" dirty="0"/>
              <a:t> </a:t>
            </a:r>
            <a:r>
              <a:rPr lang="en-US" sz="1700" dirty="0" err="1"/>
              <a:t>изменении</a:t>
            </a:r>
            <a:r>
              <a:rPr lang="en-US" sz="1700" dirty="0"/>
              <a:t> </a:t>
            </a:r>
            <a:r>
              <a:rPr lang="en-US" sz="1700" dirty="0" err="1"/>
              <a:t>веса</a:t>
            </a:r>
            <a:r>
              <a:rPr lang="en-US" sz="1700" dirty="0"/>
              <a:t> </a:t>
            </a:r>
            <a:r>
              <a:rPr lang="en-US" sz="1700" dirty="0" err="1"/>
              <a:t>более</a:t>
            </a:r>
            <a:r>
              <a:rPr lang="en-US" sz="1700" dirty="0"/>
              <a:t> </a:t>
            </a:r>
            <a:r>
              <a:rPr lang="en-US" sz="1700" dirty="0" err="1"/>
              <a:t>чем</a:t>
            </a:r>
            <a:r>
              <a:rPr lang="en-US" sz="1700" dirty="0"/>
              <a:t> </a:t>
            </a:r>
            <a:r>
              <a:rPr lang="en-US" sz="1700" dirty="0" err="1"/>
              <a:t>на</a:t>
            </a:r>
            <a:r>
              <a:rPr lang="en-US" sz="1700" dirty="0"/>
              <a:t> </a:t>
            </a:r>
            <a:r>
              <a:rPr lang="en-US" sz="1700" dirty="0" err="1"/>
              <a:t>килограмм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Спросите</a:t>
            </a:r>
            <a:r>
              <a:rPr lang="en-US" sz="1700" dirty="0"/>
              <a:t> у </a:t>
            </a:r>
            <a:r>
              <a:rPr lang="en-US" sz="1700" dirty="0" err="1"/>
              <a:t>врача</a:t>
            </a:r>
            <a:r>
              <a:rPr lang="en-US" sz="1700" dirty="0"/>
              <a:t> </a:t>
            </a:r>
            <a:r>
              <a:rPr lang="en-US" sz="1700" dirty="0" err="1"/>
              <a:t>сколько</a:t>
            </a:r>
            <a:r>
              <a:rPr lang="en-US" sz="1700" dirty="0"/>
              <a:t> </a:t>
            </a:r>
            <a:r>
              <a:rPr lang="en-US" sz="1700" dirty="0" err="1"/>
              <a:t>соли</a:t>
            </a:r>
            <a:r>
              <a:rPr lang="en-US" sz="1700" dirty="0"/>
              <a:t> </a:t>
            </a:r>
            <a:r>
              <a:rPr lang="en-US" sz="1700" dirty="0" err="1"/>
              <a:t>вам</a:t>
            </a:r>
            <a:r>
              <a:rPr lang="en-US" sz="1700" dirty="0"/>
              <a:t> </a:t>
            </a:r>
            <a:r>
              <a:rPr lang="en-US" sz="1700" dirty="0" err="1"/>
              <a:t>нужно</a:t>
            </a:r>
            <a:r>
              <a:rPr lang="en-US" sz="1700" dirty="0"/>
              <a:t> </a:t>
            </a:r>
            <a:r>
              <a:rPr lang="en-US" sz="1700" dirty="0" err="1"/>
              <a:t>употреблять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Следуйте</a:t>
            </a:r>
            <a:r>
              <a:rPr lang="en-US" sz="1700" dirty="0"/>
              <a:t> </a:t>
            </a:r>
            <a:r>
              <a:rPr lang="en-US" sz="1700" dirty="0" err="1"/>
              <a:t>плану</a:t>
            </a:r>
            <a:r>
              <a:rPr lang="en-US" sz="1700" dirty="0"/>
              <a:t> </a:t>
            </a:r>
            <a:r>
              <a:rPr lang="en-US" sz="1700" dirty="0" err="1"/>
              <a:t>тренировок</a:t>
            </a:r>
            <a:r>
              <a:rPr lang="en-US" sz="1700" dirty="0"/>
              <a:t>, </a:t>
            </a:r>
            <a:r>
              <a:rPr lang="en-US" sz="1700" dirty="0" err="1"/>
              <a:t>одобренных</a:t>
            </a:r>
            <a:r>
              <a:rPr lang="en-US" sz="1700" dirty="0"/>
              <a:t> </a:t>
            </a:r>
            <a:r>
              <a:rPr lang="en-US" sz="1700" dirty="0" err="1"/>
              <a:t>вашим</a:t>
            </a:r>
            <a:r>
              <a:rPr lang="en-US" sz="1700" dirty="0"/>
              <a:t> </a:t>
            </a:r>
            <a:r>
              <a:rPr lang="en-US" sz="1700" dirty="0" err="1"/>
              <a:t>лечащим</a:t>
            </a:r>
            <a:r>
              <a:rPr lang="en-US" sz="1700" dirty="0"/>
              <a:t> </a:t>
            </a:r>
            <a:r>
              <a:rPr lang="en-US" sz="1700" dirty="0" err="1"/>
              <a:t>врачом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Принимайте</a:t>
            </a:r>
            <a:r>
              <a:rPr lang="en-US" sz="1700" dirty="0"/>
              <a:t> </a:t>
            </a:r>
            <a:r>
              <a:rPr lang="en-US" sz="1700" dirty="0" err="1"/>
              <a:t>медикаменты</a:t>
            </a:r>
            <a:r>
              <a:rPr lang="en-US" sz="1700" dirty="0"/>
              <a:t> </a:t>
            </a:r>
            <a:r>
              <a:rPr lang="en-US" sz="1700" dirty="0" err="1"/>
              <a:t>так</a:t>
            </a:r>
            <a:r>
              <a:rPr lang="en-US" sz="1700" dirty="0"/>
              <a:t>, </a:t>
            </a:r>
            <a:r>
              <a:rPr lang="en-US" sz="1700" dirty="0" err="1"/>
              <a:t>как</a:t>
            </a:r>
            <a:r>
              <a:rPr lang="en-US" sz="1700" dirty="0"/>
              <a:t> </a:t>
            </a:r>
            <a:r>
              <a:rPr lang="en-US" sz="1700" dirty="0" err="1"/>
              <a:t>прописано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 err="1"/>
              <a:t>Следите</a:t>
            </a:r>
            <a:r>
              <a:rPr lang="en-US" sz="1700" dirty="0"/>
              <a:t> </a:t>
            </a:r>
            <a:r>
              <a:rPr lang="en-US" sz="1700" dirty="0" err="1"/>
              <a:t>за</a:t>
            </a:r>
            <a:r>
              <a:rPr lang="en-US" sz="1700" dirty="0"/>
              <a:t> </a:t>
            </a:r>
            <a:r>
              <a:rPr lang="en-US" sz="1700" dirty="0" err="1"/>
              <a:t>симптомами</a:t>
            </a:r>
            <a:r>
              <a:rPr lang="en-US" sz="1700" dirty="0"/>
              <a:t> и </a:t>
            </a:r>
            <a:r>
              <a:rPr lang="en-US" sz="1700" dirty="0" err="1"/>
              <a:t>сообщайте</a:t>
            </a:r>
            <a:r>
              <a:rPr lang="en-US" sz="1700" dirty="0"/>
              <a:t> </a:t>
            </a:r>
            <a:r>
              <a:rPr lang="en-US" sz="1700" dirty="0" err="1"/>
              <a:t>врачу</a:t>
            </a:r>
            <a:r>
              <a:rPr lang="en-US" sz="1700" dirty="0"/>
              <a:t> </a:t>
            </a:r>
            <a:r>
              <a:rPr lang="en-US" sz="1700" dirty="0" err="1"/>
              <a:t>об</a:t>
            </a:r>
            <a:r>
              <a:rPr lang="en-US" sz="1700" dirty="0"/>
              <a:t> </a:t>
            </a:r>
            <a:r>
              <a:rPr lang="en-US" sz="1700" dirty="0" err="1"/>
              <a:t>изменении</a:t>
            </a:r>
            <a:r>
              <a:rPr lang="en-US" sz="1700" dirty="0"/>
              <a:t> </a:t>
            </a:r>
            <a:r>
              <a:rPr lang="en-US" sz="1700" dirty="0" err="1"/>
              <a:t>состояния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 </a:t>
            </a:r>
            <a:r>
              <a:rPr lang="en-US" sz="1700" dirty="0" err="1"/>
              <a:t>Бросьте</a:t>
            </a:r>
            <a:r>
              <a:rPr lang="en-US" sz="1700" dirty="0"/>
              <a:t> </a:t>
            </a:r>
            <a:r>
              <a:rPr lang="en-US" sz="1700" dirty="0" err="1"/>
              <a:t>курить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 </a:t>
            </a:r>
            <a:r>
              <a:rPr lang="en-US" sz="1700" dirty="0" err="1"/>
              <a:t>Постарайтесь</a:t>
            </a:r>
            <a:r>
              <a:rPr lang="en-US" sz="1700" dirty="0"/>
              <a:t> </a:t>
            </a:r>
            <a:r>
              <a:rPr lang="en-US" sz="1700" dirty="0" err="1"/>
              <a:t>питаться</a:t>
            </a:r>
            <a:r>
              <a:rPr lang="en-US" sz="1700" dirty="0"/>
              <a:t> </a:t>
            </a:r>
            <a:r>
              <a:rPr lang="en-US" sz="1700" dirty="0" err="1"/>
              <a:t>сбалансировано</a:t>
            </a:r>
            <a:r>
              <a:rPr lang="en-US" sz="1700" dirty="0"/>
              <a:t>, </a:t>
            </a:r>
            <a:r>
              <a:rPr lang="en-US" sz="1700" dirty="0" err="1"/>
              <a:t>включая</a:t>
            </a:r>
            <a:r>
              <a:rPr lang="en-US" sz="1700" dirty="0"/>
              <a:t> в </a:t>
            </a:r>
            <a:r>
              <a:rPr lang="en-US" sz="1700" dirty="0" err="1"/>
              <a:t>рацион</a:t>
            </a:r>
            <a:r>
              <a:rPr lang="en-US" sz="1700" dirty="0"/>
              <a:t> </a:t>
            </a:r>
            <a:r>
              <a:rPr lang="en-US" sz="1700" dirty="0" err="1"/>
              <a:t>фрукты</a:t>
            </a:r>
            <a:r>
              <a:rPr lang="en-US" sz="1700" dirty="0"/>
              <a:t> и </a:t>
            </a:r>
            <a:r>
              <a:rPr lang="en-US" sz="1700" dirty="0" err="1"/>
              <a:t>овощи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 </a:t>
            </a:r>
            <a:r>
              <a:rPr lang="en-US" sz="1700" dirty="0" err="1"/>
              <a:t>Возможно</a:t>
            </a:r>
            <a:r>
              <a:rPr lang="en-US" sz="1700" dirty="0"/>
              <a:t> </a:t>
            </a:r>
            <a:r>
              <a:rPr lang="en-US" sz="1700" dirty="0" err="1"/>
              <a:t>ваше</a:t>
            </a:r>
            <a:r>
              <a:rPr lang="en-US" sz="1700" dirty="0"/>
              <a:t> </a:t>
            </a:r>
            <a:r>
              <a:rPr lang="en-US" sz="1700" dirty="0" err="1"/>
              <a:t>состояние</a:t>
            </a:r>
            <a:r>
              <a:rPr lang="en-US" sz="1700" dirty="0"/>
              <a:t> </a:t>
            </a:r>
            <a:r>
              <a:rPr lang="en-US" sz="1700" dirty="0" err="1"/>
              <a:t>потребует</a:t>
            </a:r>
            <a:r>
              <a:rPr lang="en-US" sz="1700" dirty="0"/>
              <a:t> </a:t>
            </a:r>
            <a:r>
              <a:rPr lang="en-US" sz="1700" dirty="0" err="1"/>
              <a:t>назначения</a:t>
            </a:r>
            <a:r>
              <a:rPr lang="en-US" sz="1700" dirty="0"/>
              <a:t> </a:t>
            </a:r>
            <a:r>
              <a:rPr lang="en-US" sz="1700" dirty="0" err="1"/>
              <a:t>лечебного</a:t>
            </a:r>
            <a:r>
              <a:rPr lang="en-US" sz="1700" dirty="0"/>
              <a:t> </a:t>
            </a:r>
            <a:r>
              <a:rPr lang="en-US" sz="1700" dirty="0" err="1"/>
              <a:t>питания</a:t>
            </a:r>
            <a:r>
              <a:rPr lang="en-US" sz="1700" dirty="0"/>
              <a:t>, </a:t>
            </a:r>
            <a:r>
              <a:rPr lang="en-US" sz="1700" dirty="0" err="1"/>
              <a:t>обсудите</a:t>
            </a:r>
            <a:r>
              <a:rPr lang="en-US" sz="1700" dirty="0"/>
              <a:t> с </a:t>
            </a:r>
            <a:r>
              <a:rPr lang="en-US" sz="1700" dirty="0" err="1"/>
              <a:t>врачом</a:t>
            </a:r>
            <a:r>
              <a:rPr lang="en-US" sz="1700" dirty="0"/>
              <a:t> </a:t>
            </a:r>
            <a:r>
              <a:rPr lang="en-US" sz="1700" dirty="0" err="1"/>
              <a:t>необходимость</a:t>
            </a:r>
            <a:r>
              <a:rPr lang="en-US" sz="1700" dirty="0"/>
              <a:t> </a:t>
            </a:r>
            <a:r>
              <a:rPr lang="en-US" sz="1700" dirty="0" err="1"/>
              <a:t>такого</a:t>
            </a:r>
            <a:r>
              <a:rPr lang="en-US" sz="1700" dirty="0"/>
              <a:t> </a:t>
            </a:r>
            <a:r>
              <a:rPr lang="en-US" sz="1700" dirty="0" err="1"/>
              <a:t>назначения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 </a:t>
            </a:r>
            <a:r>
              <a:rPr lang="en-US" sz="1700" dirty="0" err="1"/>
              <a:t>Уменьшите</a:t>
            </a:r>
            <a:r>
              <a:rPr lang="en-US" sz="1700" dirty="0"/>
              <a:t> </a:t>
            </a:r>
            <a:r>
              <a:rPr lang="en-US" sz="1700" dirty="0" err="1"/>
              <a:t>прием</a:t>
            </a:r>
            <a:r>
              <a:rPr lang="en-US" sz="1700" dirty="0"/>
              <a:t> </a:t>
            </a:r>
            <a:r>
              <a:rPr lang="en-US" sz="1700" dirty="0" err="1"/>
              <a:t>алкоголя</a:t>
            </a:r>
            <a:endParaRPr lang="en-US" sz="1700" dirty="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1700" dirty="0"/>
              <a:t> </a:t>
            </a:r>
            <a:r>
              <a:rPr lang="en-US" sz="1700" dirty="0" err="1"/>
              <a:t>Спите</a:t>
            </a:r>
            <a:r>
              <a:rPr lang="en-US" sz="1700" dirty="0"/>
              <a:t> </a:t>
            </a:r>
            <a:r>
              <a:rPr lang="en-US" sz="1700" dirty="0" err="1"/>
              <a:t>не</a:t>
            </a:r>
            <a:r>
              <a:rPr lang="en-US" sz="1700" dirty="0"/>
              <a:t> </a:t>
            </a:r>
            <a:r>
              <a:rPr lang="en-US" sz="1700" dirty="0" err="1"/>
              <a:t>менее</a:t>
            </a:r>
            <a:r>
              <a:rPr lang="en-US" sz="1700" dirty="0"/>
              <a:t> 8 </a:t>
            </a:r>
            <a:r>
              <a:rPr lang="en-US" sz="1700" dirty="0" err="1"/>
              <a:t>часов</a:t>
            </a:r>
            <a:r>
              <a:rPr lang="en-US" sz="1700" dirty="0"/>
              <a:t> </a:t>
            </a:r>
            <a:r>
              <a:rPr lang="en-US" sz="1700" dirty="0" err="1"/>
              <a:t>ежедневно</a:t>
            </a:r>
            <a:endParaRPr lang="en-US" sz="1700" dirty="0"/>
          </a:p>
        </p:txBody>
      </p:sp>
      <p:pic>
        <p:nvPicPr>
          <p:cNvPr id="3" name="Рисунок 2" descr="Запись сведений о встрече в бумажный планировщик">
            <a:extLst>
              <a:ext uri="{FF2B5EF4-FFF2-40B4-BE49-F238E27FC236}">
                <a16:creationId xmlns:a16="http://schemas.microsoft.com/office/drawing/2014/main" id="{D2024777-5BBE-5B64-3B6E-092F31183A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84" b="2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136" name="Rectangle 4813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447ACC4B-02BF-CAEE-4FB9-D1BAF15BD2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49" r="1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  <a:noFill/>
        </p:spPr>
      </p:pic>
      <p:sp>
        <p:nvSpPr>
          <p:cNvPr id="48138" name="Rectangle 4813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130" name="Заголовок 3">
            <a:extLst>
              <a:ext uri="{FF2B5EF4-FFF2-40B4-BE49-F238E27FC236}">
                <a16:creationId xmlns:a16="http://schemas.microsoft.com/office/drawing/2014/main" id="{54B86A23-0A95-0629-37A1-1608DA0C4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132" y="365125"/>
            <a:ext cx="4928260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ru-RU" sz="2400" b="1" dirty="0" err="1">
                <a:solidFill>
                  <a:schemeClr val="accent1">
                    <a:lumMod val="75000"/>
                  </a:schemeClr>
                </a:solidFill>
              </a:rPr>
              <a:t>Цели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ru-RU" sz="2400" b="1" dirty="0" err="1">
                <a:solidFill>
                  <a:schemeClr val="accent1">
                    <a:lumMod val="75000"/>
                  </a:schemeClr>
                </a:solidFill>
              </a:rPr>
              <a:t>лечения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ru-RU" sz="2400" b="1" dirty="0" err="1">
                <a:solidFill>
                  <a:schemeClr val="accent1">
                    <a:lumMod val="75000"/>
                  </a:schemeClr>
                </a:solidFill>
              </a:rPr>
              <a:t>сердечной</a:t>
            </a:r>
            <a:r>
              <a:rPr lang="en-US" alt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altLang="ru-RU" sz="2400" b="1" dirty="0" err="1">
                <a:solidFill>
                  <a:schemeClr val="accent1">
                    <a:lumMod val="75000"/>
                  </a:schemeClr>
                </a:solidFill>
              </a:rPr>
              <a:t>недостаточности</a:t>
            </a:r>
            <a:endParaRPr lang="en-US" altLang="ru-RU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Текст 5">
            <a:extLst>
              <a:ext uri="{FF2B5EF4-FFF2-40B4-BE49-F238E27FC236}">
                <a16:creationId xmlns:a16="http://schemas.microsoft.com/office/drawing/2014/main" id="{E4B3FE1C-D0EF-3B0E-FBC7-5C4A53110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73132" y="2434201"/>
            <a:ext cx="4387257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</a:t>
            </a:r>
            <a:r>
              <a:rPr lang="en-US" sz="2000" dirty="0" err="1"/>
              <a:t>Увеличение</a:t>
            </a:r>
            <a:r>
              <a:rPr lang="en-US" sz="2000" dirty="0"/>
              <a:t> </a:t>
            </a:r>
            <a:r>
              <a:rPr lang="en-US" sz="2000" dirty="0" err="1"/>
              <a:t>продолжительности</a:t>
            </a:r>
            <a:r>
              <a:rPr lang="en-US" sz="2000" dirty="0"/>
              <a:t> </a:t>
            </a:r>
            <a:r>
              <a:rPr lang="en-US" sz="2000" dirty="0" err="1"/>
              <a:t>жизни</a:t>
            </a:r>
            <a:endParaRPr lang="en-US" sz="2000" dirty="0"/>
          </a:p>
          <a:p>
            <a:pPr indent="-228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 err="1"/>
              <a:t>Улучшение</a:t>
            </a:r>
            <a:r>
              <a:rPr lang="en-US" sz="2000" dirty="0"/>
              <a:t> </a:t>
            </a:r>
            <a:r>
              <a:rPr lang="en-US" sz="2000" dirty="0" err="1"/>
              <a:t>работы</a:t>
            </a:r>
            <a:r>
              <a:rPr lang="en-US" sz="2000" dirty="0"/>
              <a:t> </a:t>
            </a:r>
            <a:r>
              <a:rPr lang="en-US" sz="2000" dirty="0" err="1"/>
              <a:t>сердца</a:t>
            </a:r>
            <a:r>
              <a:rPr lang="ru-RU" sz="2000" dirty="0"/>
              <a:t> </a:t>
            </a:r>
            <a:r>
              <a:rPr lang="en-US" sz="2000" dirty="0" err="1"/>
              <a:t>или</a:t>
            </a:r>
            <a:r>
              <a:rPr lang="en-US" sz="2000" dirty="0"/>
              <a:t> </a:t>
            </a:r>
            <a:r>
              <a:rPr lang="en-US" sz="2000" dirty="0" err="1"/>
              <a:t>предупреждение</a:t>
            </a:r>
            <a:r>
              <a:rPr lang="ru-RU" sz="2000" dirty="0"/>
              <a:t> </a:t>
            </a:r>
            <a:r>
              <a:rPr lang="en-US" sz="2000" dirty="0" err="1"/>
              <a:t>дальнейшего</a:t>
            </a:r>
            <a:r>
              <a:rPr lang="en-US" sz="2000" dirty="0"/>
              <a:t> </a:t>
            </a:r>
            <a:r>
              <a:rPr lang="en-US" sz="2000" dirty="0" err="1"/>
              <a:t>ухудшения</a:t>
            </a:r>
            <a:endParaRPr lang="en-US" sz="2000" dirty="0"/>
          </a:p>
          <a:p>
            <a:pPr indent="-228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</a:t>
            </a:r>
            <a:r>
              <a:rPr lang="en-US" sz="2000" dirty="0" err="1"/>
              <a:t>Контроль</a:t>
            </a:r>
            <a:r>
              <a:rPr lang="en-US" sz="2000" dirty="0"/>
              <a:t> </a:t>
            </a:r>
            <a:r>
              <a:rPr lang="en-US" sz="2000" dirty="0" err="1"/>
              <a:t>симптомов</a:t>
            </a:r>
            <a:r>
              <a:rPr lang="en-US" sz="2000" dirty="0"/>
              <a:t> </a:t>
            </a:r>
            <a:r>
              <a:rPr lang="en-US" sz="2000" dirty="0" err="1"/>
              <a:t>сердечной</a:t>
            </a:r>
            <a:r>
              <a:rPr lang="ru-RU" sz="2000" dirty="0"/>
              <a:t> </a:t>
            </a:r>
            <a:r>
              <a:rPr lang="en-US" sz="2000" dirty="0" err="1"/>
              <a:t>недостаточности</a:t>
            </a:r>
            <a:endParaRPr lang="en-US" sz="2000" dirty="0"/>
          </a:p>
          <a:p>
            <a:pPr indent="-2286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dirty="0"/>
              <a:t> </a:t>
            </a:r>
            <a:r>
              <a:rPr lang="en-US" sz="2000" dirty="0" err="1"/>
              <a:t>Улучшение</a:t>
            </a:r>
            <a:r>
              <a:rPr lang="en-US" sz="2000" dirty="0"/>
              <a:t> </a:t>
            </a:r>
            <a:r>
              <a:rPr lang="en-US" sz="2000" dirty="0" err="1"/>
              <a:t>качества</a:t>
            </a:r>
            <a:r>
              <a:rPr lang="en-US" sz="2000" dirty="0"/>
              <a:t> </a:t>
            </a:r>
            <a:r>
              <a:rPr lang="en-US" sz="2000" dirty="0" err="1"/>
              <a:t>Вашей</a:t>
            </a:r>
            <a:r>
              <a:rPr lang="en-US" sz="2000" dirty="0"/>
              <a:t> </a:t>
            </a:r>
            <a:r>
              <a:rPr lang="en-US" sz="2000" dirty="0" err="1"/>
              <a:t>жизни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161" name="Rectangle 49160">
            <a:extLst>
              <a:ext uri="{FF2B5EF4-FFF2-40B4-BE49-F238E27FC236}">
                <a16:creationId xmlns:a16="http://schemas.microsoft.com/office/drawing/2014/main" id="{0DBF1ABE-8590-450D-BB49-BDDCCF3EE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Meiryo"/>
            </a:endParaRPr>
          </a:p>
        </p:txBody>
      </p:sp>
      <p:sp>
        <p:nvSpPr>
          <p:cNvPr id="49163" name="Freeform: Shape 49162">
            <a:extLst>
              <a:ext uri="{FF2B5EF4-FFF2-40B4-BE49-F238E27FC236}">
                <a16:creationId xmlns:a16="http://schemas.microsoft.com/office/drawing/2014/main" id="{F2F014E7-B612-4079-894D-4697468C5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6334" y="493190"/>
            <a:ext cx="3619330" cy="3180914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9165" name="Freeform: Shape 49164">
            <a:extLst>
              <a:ext uri="{FF2B5EF4-FFF2-40B4-BE49-F238E27FC236}">
                <a16:creationId xmlns:a16="http://schemas.microsoft.com/office/drawing/2014/main" id="{5BEB0D00-4F7A-41D8-B15E-B42145EA93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1784" y="397566"/>
            <a:ext cx="3848432" cy="344661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5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21178336-E9D4-4E89-BBE7-94A92064C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398" y="3739768"/>
            <a:ext cx="9165204" cy="142447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4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Мероприятия по изменению образа жизни</a:t>
            </a:r>
          </a:p>
        </p:txBody>
      </p:sp>
      <p:pic>
        <p:nvPicPr>
          <p:cNvPr id="49156" name="Picture 6">
            <a:extLst>
              <a:ext uri="{FF2B5EF4-FFF2-40B4-BE49-F238E27FC236}">
                <a16:creationId xmlns:a16="http://schemas.microsoft.com/office/drawing/2014/main" id="{3A8F8D6A-7396-3345-022B-C4ECFCA8B0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1237" y="1196594"/>
            <a:ext cx="1200395" cy="1746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>
            <a:extLst>
              <a:ext uri="{FF2B5EF4-FFF2-40B4-BE49-F238E27FC236}">
                <a16:creationId xmlns:a16="http://schemas.microsoft.com/office/drawing/2014/main" id="{72CDAC96-6E00-10D2-9068-BA4B548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125413"/>
            <a:ext cx="1117473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Ведите дневник самоконтроля пациента с сердечной недостаточностью</a:t>
            </a:r>
          </a:p>
        </p:txBody>
      </p:sp>
      <p:pic>
        <p:nvPicPr>
          <p:cNvPr id="50179" name="Объект 1">
            <a:extLst>
              <a:ext uri="{FF2B5EF4-FFF2-40B4-BE49-F238E27FC236}">
                <a16:creationId xmlns:a16="http://schemas.microsoft.com/office/drawing/2014/main" id="{623651FA-7E67-A6FE-7942-E3837E38C6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1268413"/>
            <a:ext cx="7562850" cy="52959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C7F99AF-4C82-A2A9-B7BE-DC4A7BA33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284" y="106680"/>
            <a:ext cx="10935766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Проверьте ваши знания о сердечной недостаточности</a:t>
            </a:r>
          </a:p>
        </p:txBody>
      </p:sp>
      <p:sp>
        <p:nvSpPr>
          <p:cNvPr id="35843" name="Содержимое 3">
            <a:extLst>
              <a:ext uri="{FF2B5EF4-FFF2-40B4-BE49-F238E27FC236}">
                <a16:creationId xmlns:a16="http://schemas.microsoft.com/office/drawing/2014/main" id="{88B9A752-C8D1-CD8A-2503-ED3782A82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1384" y="1587500"/>
            <a:ext cx="11161240" cy="527050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50000"/>
              </a:lnSpc>
              <a:buNone/>
            </a:pPr>
            <a:r>
              <a:rPr lang="en-US" altLang="ru-RU" sz="1800" dirty="0"/>
              <a:t>1. </a:t>
            </a:r>
            <a:r>
              <a:rPr lang="ru-RU" altLang="ru-RU" sz="1800" dirty="0"/>
              <a:t>Должны ли вы связаться с врачом или медицинской сестрой при наборе веса более чем 1,5 кг в неделю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Да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Нет</a:t>
            </a:r>
            <a:endParaRPr lang="en-US" altLang="ru-RU" sz="1800" dirty="0"/>
          </a:p>
          <a:p>
            <a:pPr marL="0" indent="0" eaLnBrk="1" hangingPunct="1">
              <a:lnSpc>
                <a:spcPct val="100000"/>
              </a:lnSpc>
              <a:buNone/>
            </a:pPr>
            <a:r>
              <a:rPr lang="en-US" altLang="ru-RU" sz="1800" dirty="0"/>
              <a:t>2. </a:t>
            </a:r>
            <a:r>
              <a:rPr lang="ru-RU" altLang="ru-RU" sz="1800" dirty="0"/>
              <a:t>Потребление какого пищевого ингредиента вы должны ограничить в связи с тем, он может вызвать задержку жидкости в вашем организме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Сахар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Соль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Масло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Перец</a:t>
            </a:r>
            <a:endParaRPr lang="en-US" altLang="ru-RU" sz="1800" dirty="0"/>
          </a:p>
          <a:p>
            <a:pPr marL="0" indent="0" eaLnBrk="1" hangingPunct="1">
              <a:lnSpc>
                <a:spcPct val="50000"/>
              </a:lnSpc>
              <a:buNone/>
            </a:pPr>
            <a:r>
              <a:rPr lang="en-US" altLang="ru-RU" sz="1800" dirty="0"/>
              <a:t>3. </a:t>
            </a:r>
            <a:r>
              <a:rPr lang="ru-RU" altLang="ru-RU" sz="1800" dirty="0"/>
              <a:t>Нерегулярный прием медикаментов не способен серьезно ухудшить течение сердечной недостаточности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Верно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Неверно</a:t>
            </a:r>
          </a:p>
          <a:p>
            <a:pPr marL="0" indent="0" eaLnBrk="1" hangingPunct="1">
              <a:lnSpc>
                <a:spcPct val="50000"/>
              </a:lnSpc>
              <a:buNone/>
            </a:pPr>
            <a:r>
              <a:rPr lang="en-US" altLang="ru-RU" sz="1800" dirty="0"/>
              <a:t>4. </a:t>
            </a:r>
            <a:r>
              <a:rPr lang="ru-RU" altLang="ru-RU" sz="1800" dirty="0"/>
              <a:t>Являются ли тренировки методом лечения сердечной недостаточности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Да</a:t>
            </a:r>
            <a:endParaRPr lang="en-US" altLang="ru-RU" sz="1800" dirty="0"/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Нет</a:t>
            </a:r>
            <a:endParaRPr lang="en-US" altLang="ru-RU" sz="1800" dirty="0"/>
          </a:p>
          <a:p>
            <a:pPr marL="0" indent="0" eaLnBrk="1" hangingPunct="1">
              <a:lnSpc>
                <a:spcPct val="50000"/>
              </a:lnSpc>
              <a:buNone/>
            </a:pPr>
            <a:r>
              <a:rPr lang="en-US" altLang="ru-RU" sz="1800" dirty="0"/>
              <a:t>5. </a:t>
            </a:r>
            <a:r>
              <a:rPr lang="ru-RU" altLang="ru-RU" sz="1800" dirty="0"/>
              <a:t>Может ли стресс, который вы испытываете влиять на течение сердечной недостаточности</a:t>
            </a:r>
            <a:r>
              <a:rPr lang="en-US" altLang="ru-RU" sz="1800" dirty="0"/>
              <a:t>?</a:t>
            </a:r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Да</a:t>
            </a:r>
          </a:p>
          <a:p>
            <a:pPr eaLnBrk="1" hangingPunct="1">
              <a:lnSpc>
                <a:spcPct val="50000"/>
              </a:lnSpc>
            </a:pPr>
            <a:r>
              <a:rPr lang="ru-RU" altLang="ru-RU" sz="1800" dirty="0"/>
              <a:t>Нет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5">
            <a:extLst>
              <a:ext uri="{FF2B5EF4-FFF2-40B4-BE49-F238E27FC236}">
                <a16:creationId xmlns:a16="http://schemas.microsoft.com/office/drawing/2014/main" id="{488825CC-778D-EBAE-8581-582A94BA6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58" y="0"/>
            <a:ext cx="8818245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Контроль веса</a:t>
            </a:r>
          </a:p>
        </p:txBody>
      </p:sp>
      <p:sp>
        <p:nvSpPr>
          <p:cNvPr id="51203" name="Текст 8">
            <a:extLst>
              <a:ext uri="{FF2B5EF4-FFF2-40B4-BE49-F238E27FC236}">
                <a16:creationId xmlns:a16="http://schemas.microsoft.com/office/drawing/2014/main" id="{E4D524FF-7911-1ACF-CD86-7CAA627A8E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2494" y="1598215"/>
            <a:ext cx="4040187" cy="639762"/>
          </a:xfrm>
        </p:spPr>
        <p:txBody>
          <a:bodyPr>
            <a:noAutofit/>
          </a:bodyPr>
          <a:lstStyle/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endParaRPr lang="ru-RU" altLang="ru-RU" sz="2000" dirty="0">
              <a:solidFill>
                <a:schemeClr val="accent1">
                  <a:lumMod val="75000"/>
                </a:schemeClr>
              </a:solidFill>
            </a:endParaRPr>
          </a:p>
          <a:p>
            <a:pPr eaLnBrk="1" hangingPunct="1"/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Почему следует взвешиваться каждый день?</a:t>
            </a:r>
          </a:p>
        </p:txBody>
      </p:sp>
      <p:sp>
        <p:nvSpPr>
          <p:cNvPr id="51204" name="Содержимое 6">
            <a:extLst>
              <a:ext uri="{FF2B5EF4-FFF2-40B4-BE49-F238E27FC236}">
                <a16:creationId xmlns:a16="http://schemas.microsoft.com/office/drawing/2014/main" id="{A2B65488-1C7D-0027-8B21-026BEE541E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86155" y="2336801"/>
            <a:ext cx="4248150" cy="3684588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ru-RU" altLang="ru-RU" sz="1800" dirty="0">
                <a:cs typeface="Arial" panose="020B0604020202020204" pitchFamily="34" charset="0"/>
              </a:rPr>
              <a:t>У пациентов с сердечной недостаточностью жидкость может накапливаться в подкожно-жировой клетчатке и брюшной полости. </a:t>
            </a:r>
          </a:p>
          <a:p>
            <a:pPr eaLnBrk="1" hangingPunct="1"/>
            <a:r>
              <a:rPr lang="ru-RU" altLang="ru-RU" sz="1800" dirty="0">
                <a:cs typeface="Arial" panose="020B0604020202020204" pitchFamily="34" charset="0"/>
              </a:rPr>
              <a:t>Появление отеков говорит о том, что в вашем состоянии наступили негативные изменения. При этом Ваш вес может увеличиваться очень быстро. </a:t>
            </a:r>
          </a:p>
          <a:p>
            <a:pPr eaLnBrk="1" hangingPunct="1"/>
            <a:r>
              <a:rPr lang="ru-RU" altLang="ru-RU" sz="1800" dirty="0">
                <a:cs typeface="Arial" panose="020B0604020202020204" pitchFamily="34" charset="0"/>
              </a:rPr>
              <a:t>Если Вы будете взвешиваться ежедневно, то сможете отследить изменения достаточно рано, для того, чтобы ваш врач смог усилить терапию.</a:t>
            </a:r>
          </a:p>
          <a:p>
            <a:pPr eaLnBrk="1" hangingPunct="1"/>
            <a:r>
              <a:rPr lang="ru-RU" altLang="ru-RU" sz="1800" b="1" dirty="0">
                <a:solidFill>
                  <a:srgbClr val="C00000"/>
                </a:solidFill>
                <a:cs typeface="Arial" panose="020B0604020202020204" pitchFamily="34" charset="0"/>
              </a:rPr>
              <a:t>Это поможет избежать госпитализации</a:t>
            </a:r>
          </a:p>
        </p:txBody>
      </p:sp>
      <p:sp>
        <p:nvSpPr>
          <p:cNvPr id="51205" name="Текст 9">
            <a:extLst>
              <a:ext uri="{FF2B5EF4-FFF2-40B4-BE49-F238E27FC236}">
                <a16:creationId xmlns:a16="http://schemas.microsoft.com/office/drawing/2014/main" id="{022DE62D-F7BF-E1F3-DB8A-2A45AA122B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6" y="1535113"/>
            <a:ext cx="4213225" cy="639762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000" dirty="0">
                <a:solidFill>
                  <a:schemeClr val="accent1">
                    <a:lumMod val="75000"/>
                  </a:schemeClr>
                </a:solidFill>
              </a:rPr>
              <a:t>Для того, чтобы ваши взвешивания были достоверными:</a:t>
            </a:r>
          </a:p>
        </p:txBody>
      </p:sp>
      <p:pic>
        <p:nvPicPr>
          <p:cNvPr id="51206" name="Picture 2">
            <a:extLst>
              <a:ext uri="{FF2B5EF4-FFF2-40B4-BE49-F238E27FC236}">
                <a16:creationId xmlns:a16="http://schemas.microsoft.com/office/drawing/2014/main" id="{78441BCA-8F9B-6DE9-917A-4276BBADA4EA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48525" y="4411664"/>
            <a:ext cx="1562100" cy="1609725"/>
          </a:xfrm>
          <a:noFill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82CE5A-8BAE-22EC-258E-68D6BBC97352}"/>
              </a:ext>
            </a:extLst>
          </p:cNvPr>
          <p:cNvSpPr/>
          <p:nvPr/>
        </p:nvSpPr>
        <p:spPr>
          <a:xfrm>
            <a:off x="6169026" y="2277269"/>
            <a:ext cx="4000500" cy="203200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Взвешивайтесь каждое утро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В одной и той же одежде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После мочеиспускания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Перед едой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На одних и тех же весах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Записывайте полученные цифры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в календарь или дневник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6">
            <a:extLst>
              <a:ext uri="{FF2B5EF4-FFF2-40B4-BE49-F238E27FC236}">
                <a16:creationId xmlns:a16="http://schemas.microsoft.com/office/drawing/2014/main" id="{97692E5D-190C-27BE-23B3-10E9A48A1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596551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Диета для больных</a:t>
            </a:r>
            <a:br>
              <a:rPr lang="ru-RU" sz="3600" dirty="0"/>
            </a:br>
            <a:r>
              <a:rPr lang="ru-RU" sz="3600" dirty="0"/>
              <a:t>сердечной недостаточностью</a:t>
            </a:r>
          </a:p>
        </p:txBody>
      </p:sp>
      <p:sp>
        <p:nvSpPr>
          <p:cNvPr id="20483" name="Содержимое 7">
            <a:extLst>
              <a:ext uri="{FF2B5EF4-FFF2-40B4-BE49-F238E27FC236}">
                <a16:creationId xmlns:a16="http://schemas.microsoft.com/office/drawing/2014/main" id="{E2CD2BB2-FDB1-6E79-79C1-F3C644407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/>
              <a:t>Пища должна быть калорийной, легко усваиваться, с достаточным содержанием витаминов, белка.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/>
              <a:t>Ограничение потребления жидкости менее 1,5 литров необходимо при декомпенсации сердечной недостаточности.  В обычных ситуациях не рекомендуется употреблять более 2 литров жидкости в сутки.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/>
              <a:t> Употребление алкоголя строго запрещено больным с алкогольной </a:t>
            </a:r>
            <a:r>
              <a:rPr lang="ru-RU" sz="1800" dirty="0" err="1"/>
              <a:t>кардиопатией</a:t>
            </a:r>
            <a:r>
              <a:rPr lang="ru-RU" sz="1800" dirty="0"/>
              <a:t>. Остальным можно употреблять небольшие дозы алкоголя (например, бокал вина или 50 мл более крепких напитков).</a:t>
            </a:r>
          </a:p>
        </p:txBody>
      </p:sp>
      <p:pic>
        <p:nvPicPr>
          <p:cNvPr id="52228" name="Picture 2">
            <a:extLst>
              <a:ext uri="{FF2B5EF4-FFF2-40B4-BE49-F238E27FC236}">
                <a16:creationId xmlns:a16="http://schemas.microsoft.com/office/drawing/2014/main" id="{F755AD2E-7BCA-F18C-3E43-FCC972D4400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207568" y="2214564"/>
            <a:ext cx="3700462" cy="2816225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4">
            <a:extLst>
              <a:ext uri="{FF2B5EF4-FFF2-40B4-BE49-F238E27FC236}">
                <a16:creationId xmlns:a16="http://schemas.microsoft.com/office/drawing/2014/main" id="{6852E117-AE0E-E980-636E-80A7AA5DD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582" y="561975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Употребление поваренной соли</a:t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83AEE501-040F-0F41-9F2D-20662340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579" y="1600201"/>
            <a:ext cx="9609221" cy="4900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Организм человека нуждается в очень небольшом количестве натрия.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 Соль – основной источник натрия.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Употребление слишком большого количества соли (хлорида натрия) не полезно для любого человека, но при сердечной недостаточности употребление большого количества натрия может привести к ухудшению состояния.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Если Вы употребляете с пищей много соли, в Вашем организме задерживается жидкость (вода), затрудняя работу сердца и вызывая отеки. Большинство людей потребляют больше натрия, чем требуется: около 6000 мг в день, что примерно соответствует 3 чайным ложкам поваренной соли.</a:t>
            </a:r>
          </a:p>
          <a:p>
            <a:pPr algn="ctr" eaLnBrk="1" fontAlgn="auto" hangingPunct="1">
              <a:spcAft>
                <a:spcPts val="0"/>
              </a:spcAft>
              <a:buNone/>
              <a:defRPr/>
            </a:pPr>
            <a:r>
              <a:rPr lang="ru-RU" sz="2000" dirty="0">
                <a:solidFill>
                  <a:srgbClr val="C00000"/>
                </a:solidFill>
                <a:latin typeface="+mj-lt"/>
              </a:rPr>
              <a:t>Если врач не рекомендовал более строгие ограничения, Ваша суточная норма натрия должна составлять </a:t>
            </a:r>
            <a:r>
              <a:rPr lang="ru-RU" sz="2000" b="1" i="1" dirty="0">
                <a:solidFill>
                  <a:srgbClr val="C00000"/>
                </a:solidFill>
                <a:latin typeface="+mj-lt"/>
              </a:rPr>
              <a:t>не более 5 г в сутки</a:t>
            </a:r>
          </a:p>
          <a:p>
            <a:pPr algn="l"/>
            <a:r>
              <a:rPr lang="ru-RU" sz="2000" dirty="0">
                <a:solidFill>
                  <a:srgbClr val="00687D"/>
                </a:solidFill>
                <a:latin typeface="AGPresquire-Roman"/>
              </a:rPr>
              <a:t>Уточните у доктора требуется ли вам снизить потребление соли.</a:t>
            </a:r>
            <a:endParaRPr lang="ru-RU" sz="2000" b="1" i="1" dirty="0">
              <a:solidFill>
                <a:srgbClr val="C00000"/>
              </a:solidFill>
              <a:latin typeface="+mj-lt"/>
            </a:endParaRPr>
          </a:p>
        </p:txBody>
      </p:sp>
      <p:pic>
        <p:nvPicPr>
          <p:cNvPr id="53252" name="Picture 6">
            <a:extLst>
              <a:ext uri="{FF2B5EF4-FFF2-40B4-BE49-F238E27FC236}">
                <a16:creationId xmlns:a16="http://schemas.microsoft.com/office/drawing/2014/main" id="{B0EB25C2-6CEA-E2EE-C5F1-B8B0BA7BC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0800" y="1600201"/>
            <a:ext cx="941387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AutoShape 2">
            <a:extLst>
              <a:ext uri="{FF2B5EF4-FFF2-40B4-BE49-F238E27FC236}">
                <a16:creationId xmlns:a16="http://schemas.microsoft.com/office/drawing/2014/main" id="{6CC49359-7F09-DB68-BC06-7F993E3059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53564" y="285751"/>
            <a:ext cx="16182975" cy="1016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F4997C2C-5EA0-2821-7236-38768D554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72" y="617244"/>
            <a:ext cx="11294456" cy="295001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Как защититься от избыточного потребления соли?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9ADBAE1E-F437-7338-A41D-35CA0BA238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8805" y="1764506"/>
            <a:ext cx="8291264" cy="3328988"/>
          </a:xfrm>
        </p:spPr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/>
              <a:t>Для определения количества натрия в продуктах используйте указания на упаковке и список продуктов с данными о содержании в них соли.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/>
              <a:t>Не досаливайте пищу.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/>
              <a:t>Не держите солонку на столе.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dirty="0">
                <a:solidFill>
                  <a:srgbClr val="FF0000"/>
                </a:solidFill>
              </a:rPr>
              <a:t>Уменьшите в рационе количество готовых блюд, включая: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dirty="0"/>
              <a:t>	•консервированные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dirty="0"/>
              <a:t>	• промышленно приготовленные замороженные блюда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dirty="0"/>
              <a:t>	• копченые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dirty="0"/>
              <a:t>	</a:t>
            </a:r>
          </a:p>
        </p:txBody>
      </p:sp>
      <p:grpSp>
        <p:nvGrpSpPr>
          <p:cNvPr id="54276" name="Группа 6">
            <a:extLst>
              <a:ext uri="{FF2B5EF4-FFF2-40B4-BE49-F238E27FC236}">
                <a16:creationId xmlns:a16="http://schemas.microsoft.com/office/drawing/2014/main" id="{061B9C44-FEB7-603E-C1B8-E164B773510A}"/>
              </a:ext>
            </a:extLst>
          </p:cNvPr>
          <p:cNvGrpSpPr>
            <a:grpSpLocks/>
          </p:cNvGrpSpPr>
          <p:nvPr/>
        </p:nvGrpSpPr>
        <p:grpSpPr bwMode="auto">
          <a:xfrm>
            <a:off x="7167564" y="4429125"/>
            <a:ext cx="2071687" cy="2000250"/>
            <a:chOff x="6786578" y="4500570"/>
            <a:chExt cx="2071670" cy="2000264"/>
          </a:xfrm>
        </p:grpSpPr>
        <p:pic>
          <p:nvPicPr>
            <p:cNvPr id="54277" name="Picture 3">
              <a:extLst>
                <a:ext uri="{FF2B5EF4-FFF2-40B4-BE49-F238E27FC236}">
                  <a16:creationId xmlns:a16="http://schemas.microsoft.com/office/drawing/2014/main" id="{B668830F-5A0D-5529-22C2-38C53D5B3C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58082" y="4643446"/>
              <a:ext cx="914400" cy="1657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Знак запрета 5">
              <a:extLst>
                <a:ext uri="{FF2B5EF4-FFF2-40B4-BE49-F238E27FC236}">
                  <a16:creationId xmlns:a16="http://schemas.microsoft.com/office/drawing/2014/main" id="{69467091-A8E3-DCD3-6126-08A8B3FF804B}"/>
                </a:ext>
              </a:extLst>
            </p:cNvPr>
            <p:cNvSpPr/>
            <p:nvPr/>
          </p:nvSpPr>
          <p:spPr>
            <a:xfrm>
              <a:off x="6786578" y="4500570"/>
              <a:ext cx="2071670" cy="2000264"/>
            </a:xfrm>
            <a:prstGeom prst="noSmoking">
              <a:avLst>
                <a:gd name="adj" fmla="val 7161"/>
              </a:avLst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310" name="Rectangle 55309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Заголовок 1">
            <a:extLst>
              <a:ext uri="{FF2B5EF4-FFF2-40B4-BE49-F238E27FC236}">
                <a16:creationId xmlns:a16="http://schemas.microsoft.com/office/drawing/2014/main" id="{4214DC39-B1F9-D0A8-99BE-FC68A41B4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13695"/>
                </a:solidFill>
              </a:rPr>
              <a:t>Физические нагрузки</a:t>
            </a:r>
          </a:p>
        </p:txBody>
      </p:sp>
      <p:sp>
        <p:nvSpPr>
          <p:cNvPr id="23556" name="Содержимое 2">
            <a:extLst>
              <a:ext uri="{FF2B5EF4-FFF2-40B4-BE49-F238E27FC236}">
                <a16:creationId xmlns:a16="http://schemas.microsoft.com/office/drawing/2014/main" id="{62615AE6-54E4-A9EF-5E5E-4106FCCE6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rtlCol="0">
            <a:normAutofit fontScale="85000" lnSpcReduction="20000"/>
          </a:bodyPr>
          <a:lstStyle/>
          <a:p>
            <a:pPr indent="342900" algn="just">
              <a:lnSpc>
                <a:spcPct val="115000"/>
              </a:lnSpc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Во всем мире кроме лекарственных препаратов пациентам с сердечной недостаточностью прописывают дозированную физическую нагрузку. В настоящее время – тренировки признаны очень важным методом лечения сердечной недостаточности при любой тяжести заболевания.  </a:t>
            </a:r>
          </a:p>
          <a:p>
            <a:pPr algn="just">
              <a:lnSpc>
                <a:spcPct val="115000"/>
              </a:lnSpc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Мышцы – это очень важный орган и их состояние напрямую связано с ухудшением или улучшением работы сердца. </a:t>
            </a:r>
          </a:p>
          <a:p>
            <a:pPr algn="just">
              <a:lnSpc>
                <a:spcPct val="115000"/>
              </a:lnSpc>
            </a:pPr>
            <a:r>
              <a:rPr lang="ru-RU" sz="1800" kern="15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многочисленных исследованиях было показано, что включение различных видов физических тренировок в лечение пациентов с хронической сердечной недостаточностью позволяет снизить количество госпитализаций, улучшить качество жизни, уменьшить симптоматику сердечной недостаточности. Также физические тренировки снижали у пациентов уровень стресса и положительно влияли на настроение. </a:t>
            </a:r>
          </a:p>
        </p:txBody>
      </p:sp>
      <p:sp>
        <p:nvSpPr>
          <p:cNvPr id="55312" name="Oval 55311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Мужчина помогает женщины с серыми волосами осуществлять тренировку">
            <a:extLst>
              <a:ext uri="{FF2B5EF4-FFF2-40B4-BE49-F238E27FC236}">
                <a16:creationId xmlns:a16="http://schemas.microsoft.com/office/drawing/2014/main" id="{C13412B3-91D9-B239-632A-423C7B2F64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44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55314" name="Arc 55313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 descr="Мужчина-мужчина, держащий в руках мяч для занятий йогой">
            <a:extLst>
              <a:ext uri="{FF2B5EF4-FFF2-40B4-BE49-F238E27FC236}">
                <a16:creationId xmlns:a16="http://schemas.microsoft.com/office/drawing/2014/main" id="{BB96E00E-9945-686A-5B13-34CB74139DC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4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400BCB6-D54C-A282-94FB-38B247E4E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5310" name="Rectangle 55309">
            <a:extLst>
              <a:ext uri="{FF2B5EF4-FFF2-40B4-BE49-F238E27FC236}">
                <a16:creationId xmlns:a16="http://schemas.microsoft.com/office/drawing/2014/main" id="{5D18BC6F-DACE-715B-F8CD-B70144D11F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27" name="Заголовок 1">
            <a:extLst>
              <a:ext uri="{FF2B5EF4-FFF2-40B4-BE49-F238E27FC236}">
                <a16:creationId xmlns:a16="http://schemas.microsoft.com/office/drawing/2014/main" id="{9C82F3A9-587F-E167-3BE0-A59C98D33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dirty="0">
                <a:solidFill>
                  <a:srgbClr val="013695"/>
                </a:solidFill>
              </a:rPr>
              <a:t>Физические нагрузки</a:t>
            </a:r>
          </a:p>
        </p:txBody>
      </p:sp>
      <p:sp>
        <p:nvSpPr>
          <p:cNvPr id="23556" name="Содержимое 2">
            <a:extLst>
              <a:ext uri="{FF2B5EF4-FFF2-40B4-BE49-F238E27FC236}">
                <a16:creationId xmlns:a16="http://schemas.microsoft.com/office/drawing/2014/main" id="{004202C5-7B67-08A1-3722-13F6DCAEC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Физические нагрузки позволят улучшить Ваше самочувствие!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Положительное действие физических нагрузок</a:t>
            </a:r>
          </a:p>
          <a:p>
            <a:pPr>
              <a:defRPr/>
            </a:pPr>
            <a:r>
              <a:rPr lang="ru-RU" sz="2000" dirty="0"/>
              <a:t>Расширяют периферические сосуды, облегчая работу сердца.</a:t>
            </a:r>
          </a:p>
          <a:p>
            <a:pPr>
              <a:defRPr/>
            </a:pPr>
            <a:r>
              <a:rPr lang="ru-RU" sz="2000" dirty="0"/>
              <a:t> Улучшают кровоснабжение мышц.</a:t>
            </a:r>
          </a:p>
          <a:p>
            <a:pPr>
              <a:defRPr/>
            </a:pPr>
            <a:r>
              <a:rPr lang="ru-RU" sz="2000" dirty="0"/>
              <a:t> Уменьшают тревожность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Улучшают сон</a:t>
            </a:r>
          </a:p>
        </p:txBody>
      </p:sp>
      <p:sp>
        <p:nvSpPr>
          <p:cNvPr id="55312" name="Oval 55311">
            <a:extLst>
              <a:ext uri="{FF2B5EF4-FFF2-40B4-BE49-F238E27FC236}">
                <a16:creationId xmlns:a16="http://schemas.microsoft.com/office/drawing/2014/main" id="{3CD7D4BE-FA67-2BBA-A368-5956C6E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Рисунок 2" descr="Мужчина помогает женщины с серыми волосами осуществлять тренировку">
            <a:extLst>
              <a:ext uri="{FF2B5EF4-FFF2-40B4-BE49-F238E27FC236}">
                <a16:creationId xmlns:a16="http://schemas.microsoft.com/office/drawing/2014/main" id="{B8388553-A942-3FD2-43F5-67C77DAADA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6" r="440"/>
          <a:stretch/>
        </p:blipFill>
        <p:spPr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55314" name="Arc 55313">
            <a:extLst>
              <a:ext uri="{FF2B5EF4-FFF2-40B4-BE49-F238E27FC236}">
                <a16:creationId xmlns:a16="http://schemas.microsoft.com/office/drawing/2014/main" id="{920C23A8-6C4B-8449-2CDE-4C2F66A263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Рисунок 4" descr="Мужчина-мужчина, держащий в руках мяч для занятий йогой">
            <a:extLst>
              <a:ext uri="{FF2B5EF4-FFF2-40B4-BE49-F238E27FC236}">
                <a16:creationId xmlns:a16="http://schemas.microsoft.com/office/drawing/2014/main" id="{292B1FBC-0D31-00D6-A153-0757308E80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00" r="4" b="4"/>
          <a:stretch/>
        </p:blipFill>
        <p:spPr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29009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">
            <a:extLst>
              <a:ext uri="{FF2B5EF4-FFF2-40B4-BE49-F238E27FC236}">
                <a16:creationId xmlns:a16="http://schemas.microsoft.com/office/drawing/2014/main" id="{59D31E0D-91BA-3E7E-4A66-D8FD90CD3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584" y="609054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600" dirty="0"/>
              <a:t>Физические нагрузки</a:t>
            </a:r>
          </a:p>
        </p:txBody>
      </p:sp>
      <p:sp>
        <p:nvSpPr>
          <p:cNvPr id="56323" name="Содержимое 2">
            <a:extLst>
              <a:ext uri="{FF2B5EF4-FFF2-40B4-BE49-F238E27FC236}">
                <a16:creationId xmlns:a16="http://schemas.microsoft.com/office/drawing/2014/main" id="{8E9343B6-C0AC-64D1-E527-B5FA58C3F1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13" y="2621509"/>
            <a:ext cx="4465638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/>
              <a:t>Виды нагрузок, их продолжительность и интенсивность подбираются врачом в зависимости от выраженности сердечной недостаточности и некоторых других факторов. При физических нагрузках следуйте этим рекомендациям: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dirty="0"/>
              <a:t>	• Сами задавайте темп –нагрузки (упражнения) не должны утомлять Вас.</a:t>
            </a:r>
          </a:p>
          <a:p>
            <a:pPr marL="0" indent="0" eaLnBrk="1" hangingPunct="1">
              <a:buNone/>
            </a:pPr>
            <a:r>
              <a:rPr lang="ru-RU" altLang="ru-RU" sz="1800" dirty="0"/>
              <a:t>лучше избегать :</a:t>
            </a:r>
          </a:p>
          <a:p>
            <a:pPr eaLnBrk="1" hangingPunct="1"/>
            <a:r>
              <a:rPr lang="ru-RU" altLang="ru-RU" sz="1800" dirty="0"/>
              <a:t>подъема грузов; 	 	</a:t>
            </a:r>
          </a:p>
          <a:p>
            <a:pPr eaLnBrk="1" hangingPunct="1"/>
            <a:r>
              <a:rPr lang="ru-RU" altLang="ru-RU" sz="1800" dirty="0"/>
              <a:t>выраженных нагрузок, например бега </a:t>
            </a:r>
          </a:p>
        </p:txBody>
      </p:sp>
      <p:sp>
        <p:nvSpPr>
          <p:cNvPr id="27652" name="Текст 4">
            <a:extLst>
              <a:ext uri="{FF2B5EF4-FFF2-40B4-BE49-F238E27FC236}">
                <a16:creationId xmlns:a16="http://schemas.microsoft.com/office/drawing/2014/main" id="{8EB781BD-DF69-B05D-9B10-2D1F9F682AA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1447800"/>
            <a:ext cx="4822825" cy="7826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400" dirty="0"/>
              <a:t>Продолжительность и интенсивность физических нагрузок. </a:t>
            </a:r>
          </a:p>
        </p:txBody>
      </p:sp>
      <p:sp>
        <p:nvSpPr>
          <p:cNvPr id="56325" name="Текст 5">
            <a:extLst>
              <a:ext uri="{FF2B5EF4-FFF2-40B4-BE49-F238E27FC236}">
                <a16:creationId xmlns:a16="http://schemas.microsoft.com/office/drawing/2014/main" id="{7BE335AA-4373-8274-F7D9-BCD1365709D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99247" y="1590675"/>
            <a:ext cx="4071937" cy="639763"/>
          </a:xfrm>
        </p:spPr>
        <p:txBody>
          <a:bodyPr/>
          <a:lstStyle/>
          <a:p>
            <a:pPr eaLnBrk="1" hangingPunct="1"/>
            <a:r>
              <a:rPr lang="ru-RU" altLang="ru-RU" sz="2400" dirty="0"/>
              <a:t>Какие нагрузки полезны?</a:t>
            </a:r>
          </a:p>
        </p:txBody>
      </p:sp>
      <p:sp>
        <p:nvSpPr>
          <p:cNvPr id="56326" name="Содержимое 6">
            <a:extLst>
              <a:ext uri="{FF2B5EF4-FFF2-40B4-BE49-F238E27FC236}">
                <a16:creationId xmlns:a16="http://schemas.microsoft.com/office/drawing/2014/main" id="{D76F5CF9-EEA1-4112-A951-39AE62ADD361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376731" y="2099221"/>
            <a:ext cx="4881075" cy="414972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buNone/>
            </a:pPr>
            <a:endParaRPr lang="ru-RU" altLang="ru-RU" sz="2000" dirty="0"/>
          </a:p>
          <a:p>
            <a:pPr>
              <a:lnSpc>
                <a:spcPct val="100000"/>
              </a:lnSpc>
              <a:buNone/>
            </a:pPr>
            <a:r>
              <a:rPr lang="ru-RU" sz="2000" dirty="0"/>
              <a:t>Основной вид физической нагрузки при сердечной недостаточности – это аэробные физические  нагрузки: </a:t>
            </a:r>
          </a:p>
          <a:p>
            <a:pPr>
              <a:lnSpc>
                <a:spcPct val="100000"/>
              </a:lnSpc>
              <a:buNone/>
            </a:pPr>
            <a:r>
              <a:rPr lang="ru-RU" sz="2000" dirty="0"/>
              <a:t>    Ходьба, занятия на велотренажере.</a:t>
            </a:r>
          </a:p>
          <a:p>
            <a:pPr>
              <a:lnSpc>
                <a:spcPct val="100000"/>
              </a:lnSpc>
              <a:buNone/>
            </a:pPr>
            <a:r>
              <a:rPr lang="ru-RU" sz="2000" dirty="0"/>
              <a:t> Этот тип упражнений укрепляет сердце и легкие и улучшает способность организма использовать кислород. Перед началом аэробных упражнений и в конце занятия применяются упражнения на гибкость, которые включают медленное растягивание мышц и движения в суставах.</a:t>
            </a:r>
            <a:endParaRPr lang="ru-RU" altLang="ru-RU" sz="2000" dirty="0"/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663C3DC-0004-6613-45AA-B659D0DD33E7}"/>
              </a:ext>
            </a:extLst>
          </p:cNvPr>
          <p:cNvGrpSpPr/>
          <p:nvPr/>
        </p:nvGrpSpPr>
        <p:grpSpPr>
          <a:xfrm>
            <a:off x="2463080" y="4956314"/>
            <a:ext cx="1123268" cy="907771"/>
            <a:chOff x="2705101" y="4037013"/>
            <a:chExt cx="2238375" cy="2070100"/>
          </a:xfrm>
        </p:grpSpPr>
        <p:pic>
          <p:nvPicPr>
            <p:cNvPr id="57347" name="Picture 3">
              <a:extLst>
                <a:ext uri="{FF2B5EF4-FFF2-40B4-BE49-F238E27FC236}">
                  <a16:creationId xmlns:a16="http://schemas.microsoft.com/office/drawing/2014/main" id="{145D8941-40C7-191D-EE36-ACCDE68337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5101" y="4402139"/>
              <a:ext cx="2238375" cy="138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Знак запрета 3">
              <a:extLst>
                <a:ext uri="{FF2B5EF4-FFF2-40B4-BE49-F238E27FC236}">
                  <a16:creationId xmlns:a16="http://schemas.microsoft.com/office/drawing/2014/main" id="{EA7E4B48-14B2-B847-F292-998926AEFDD9}"/>
                </a:ext>
              </a:extLst>
            </p:cNvPr>
            <p:cNvSpPr/>
            <p:nvPr/>
          </p:nvSpPr>
          <p:spPr>
            <a:xfrm>
              <a:off x="2728914" y="4037013"/>
              <a:ext cx="2143125" cy="2070100"/>
            </a:xfrm>
            <a:prstGeom prst="noSmoking">
              <a:avLst>
                <a:gd name="adj" fmla="val 59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" name="Picture 4">
            <a:extLst>
              <a:ext uri="{FF2B5EF4-FFF2-40B4-BE49-F238E27FC236}">
                <a16:creationId xmlns:a16="http://schemas.microsoft.com/office/drawing/2014/main" id="{946C05DA-CF99-152B-66F8-A15F3E394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712161" y="2744937"/>
            <a:ext cx="1479839" cy="101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D5FA4-B194-1B7A-B8B9-3C6113846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Как облегчить начало тренировок, если вы чувствуете сильную слабость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80DBD9-6DF8-459D-FEE8-53695349B6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У пациентов с хронической сердечной недостаточностью часто встречается повышенная утомляемость дыхательной мускулатуры, которая препятствует эффективному дыханию и ухудшает переносимость физических нагрузок. </a:t>
            </a:r>
          </a:p>
          <a:p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В настоящее время начало тренировок с тренировок дыхательной мускулатуры рекомендовано пациентам, страдающим тяжелой сердечной недостаточностью, у которых невозможно применение других видов тренировок.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Осуществлять тренировки можно с помощью коммерчески доступных и недорогих дыхательных тренажеров. </a:t>
            </a:r>
          </a:p>
          <a:p>
            <a:r>
              <a:rPr lang="ru-RU" sz="1800" dirty="0">
                <a:latin typeface="Times New Roman" panose="02020603050405020304" pitchFamily="18" charset="0"/>
              </a:rPr>
              <a:t>Спросите у вашего доктора совета, чтобы начать такие тренировки. Они помогут вам уменьшить одышку и повысить общий уровень физической активности.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94204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8397" name="Rectangle 58390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71" name="Содержимое 2">
            <a:extLst>
              <a:ext uri="{FF2B5EF4-FFF2-40B4-BE49-F238E27FC236}">
                <a16:creationId xmlns:a16="http://schemas.microsoft.com/office/drawing/2014/main" id="{C5747B30-EADC-2BD4-BA8D-DBCCA479B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286" y="328258"/>
            <a:ext cx="7664703" cy="3535083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Никогда не делайте физические упражнения на полный желудок.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Избегайте жары и холода.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Летом лучше заниматься в утренние часы, зимой перенесите занятия в помещение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 Не занимайтесь упражнениями с поднятием тяжестей, избегайте контактных и соревновательных видов спорта.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Старайтесь заниматься в одно и то же время суток. Сделайте тренировки частью своего рутинного распорядка.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Ваше дыхание несколько ускорится во время тренировок. Если Вы почувствовали дискомфорт, прервитесь на короткое время, а затем возобновите занятия в более медленном темпе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Не делайте упражнения, которые вызывают боль в груди, головокружение, чувство дурноты или затрудненное дыхание. При появлении этих симптомов немедленно прервите упражнения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Не принимайте горячий душ сразу после упражнений. Сначала Вы должны остыть</a:t>
            </a:r>
          </a:p>
          <a:p>
            <a:pPr eaLnBrk="1" hangingPunct="1"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rgbClr val="FF0000"/>
                </a:solidFill>
              </a:rPr>
              <a:t>Выделите время на дневной отдых</a:t>
            </a:r>
          </a:p>
        </p:txBody>
      </p:sp>
      <p:pic>
        <p:nvPicPr>
          <p:cNvPr id="58373" name="Picture 58372" descr="Секундомер с размытым течением времени">
            <a:extLst>
              <a:ext uri="{FF2B5EF4-FFF2-40B4-BE49-F238E27FC236}">
                <a16:creationId xmlns:a16="http://schemas.microsoft.com/office/drawing/2014/main" id="{180B7F8D-9833-E263-C5BD-FE91C916E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851" b="3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58398" name="Rectangle 58392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399" name="Rectangle 58394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>
            <a:extLst>
              <a:ext uri="{FF2B5EF4-FFF2-40B4-BE49-F238E27FC236}">
                <a16:creationId xmlns:a16="http://schemas.microsoft.com/office/drawing/2014/main" id="{75F6B6C9-C492-DB36-F8C3-5BF6DD790E8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4439" y="1500188"/>
            <a:ext cx="1685925" cy="1295400"/>
          </a:xfrm>
          <a:noFill/>
        </p:spPr>
      </p:pic>
      <p:sp>
        <p:nvSpPr>
          <p:cNvPr id="59395" name="Прямоугольник 5">
            <a:extLst>
              <a:ext uri="{FF2B5EF4-FFF2-40B4-BE49-F238E27FC236}">
                <a16:creationId xmlns:a16="http://schemas.microsoft.com/office/drawing/2014/main" id="{1CE3C024-E06D-33FC-ACE4-2A886C9C40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188" y="1671638"/>
            <a:ext cx="4572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Arial" panose="020B0604020202020204" pitchFamily="34" charset="0"/>
              </a:rPr>
              <a:t>Во время нагрузок следите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i="1" dirty="0">
                <a:latin typeface="Arial" panose="020B0604020202020204" pitchFamily="34" charset="0"/>
              </a:rPr>
              <a:t>за своим пульсом</a:t>
            </a:r>
            <a:endParaRPr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FCFD80-4533-6302-6DBA-514BD7587ACF}"/>
              </a:ext>
            </a:extLst>
          </p:cNvPr>
          <p:cNvSpPr txBox="1"/>
          <p:nvPr/>
        </p:nvSpPr>
        <p:spPr>
          <a:xfrm>
            <a:off x="812223" y="2640012"/>
            <a:ext cx="3500438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  <a:latin typeface="+mn-lt"/>
                <a:cs typeface="Arial" charset="0"/>
              </a:rPr>
              <a:t>Чем выше нагрузка,</a:t>
            </a:r>
          </a:p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  <a:latin typeface="+mn-lt"/>
                <a:cs typeface="Arial" charset="0"/>
              </a:rPr>
              <a:t>тем чаще бьется Ваше сердце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  <a:latin typeface="+mn-lt"/>
                <a:cs typeface="Arial" charset="0"/>
              </a:rPr>
              <a:t>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Спросите у врача, каков безопасный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диапазон колебаний Вашего пульса.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Чтобы нагрузки были безопасными,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следите за своим пульсом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и старайтесь, чтобы он находился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в безопасном диапазоне.</a:t>
            </a:r>
          </a:p>
        </p:txBody>
      </p:sp>
      <p:sp>
        <p:nvSpPr>
          <p:cNvPr id="29701" name="Прямоугольник 7">
            <a:extLst>
              <a:ext uri="{FF2B5EF4-FFF2-40B4-BE49-F238E27FC236}">
                <a16:creationId xmlns:a16="http://schemas.microsoft.com/office/drawing/2014/main" id="{74CF2F57-3F2C-AACF-BD7D-B2053582F2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60470" y="2224880"/>
            <a:ext cx="4071937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Разместите указательный и средний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палец на внутренней стороне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запястья и слегка прижмите их.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Подсчитайте пульс в течение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15 секунд, а затем умножьте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полученную цифру на 4.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Это и будет частота сокращений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Вашего сердца за 1 минуту.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Если у Вас имеется мерцательная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аритмия, то данный метод подсчета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пульса использовать нельзя,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посоветуйтесь с врачом о том, как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контролировать частоту сердечных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сокращений в этом случае.</a:t>
            </a:r>
          </a:p>
        </p:txBody>
      </p:sp>
      <p:pic>
        <p:nvPicPr>
          <p:cNvPr id="59398" name="Picture 3">
            <a:extLst>
              <a:ext uri="{FF2B5EF4-FFF2-40B4-BE49-F238E27FC236}">
                <a16:creationId xmlns:a16="http://schemas.microsoft.com/office/drawing/2014/main" id="{C704379F-1D90-A04A-DEF9-712ACD268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0188" y="2571750"/>
            <a:ext cx="1047750" cy="1123950"/>
          </a:xfrm>
          <a:prstGeom prst="rect">
            <a:avLst/>
          </a:prstGeom>
          <a:solidFill>
            <a:schemeClr val="bg2">
              <a:alpha val="2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13">
            <a:extLst>
              <a:ext uri="{FF2B5EF4-FFF2-40B4-BE49-F238E27FC236}">
                <a16:creationId xmlns:a16="http://schemas.microsoft.com/office/drawing/2014/main" id="{FC805FB4-131E-C437-02D7-F309A5D04DE6}"/>
              </a:ext>
            </a:extLst>
          </p:cNvPr>
          <p:cNvSpPr txBox="1">
            <a:spLocks/>
          </p:cNvSpPr>
          <p:nvPr/>
        </p:nvSpPr>
        <p:spPr>
          <a:xfrm>
            <a:off x="695400" y="1600201"/>
            <a:ext cx="10945215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Сердечная недостаточность – это заболевание, в основе которого лежит острое или хроническое повреждение сердечной мышцы (миокарда), в результате которого эффективность работы сердца снижается. </a:t>
            </a:r>
          </a:p>
          <a:p>
            <a:pPr fontAlgn="auto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400" i="1" dirty="0">
                <a:solidFill>
                  <a:schemeClr val="accent1">
                    <a:lumMod val="75000"/>
                  </a:schemeClr>
                </a:solidFill>
              </a:rPr>
              <a:t>Это приводит к серьезным изменениям внутренней среды организма и постепенному нарушению работы многих органов и систем, так как они испытывают  хроническое кислородное голодание.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buNone/>
              <a:defRPr/>
            </a:pPr>
            <a:r>
              <a:rPr lang="ru-RU" sz="2400" dirty="0"/>
              <a:t>      Это приводит к появлению </a:t>
            </a:r>
            <a:r>
              <a:rPr lang="ru-RU" sz="2400" dirty="0">
                <a:solidFill>
                  <a:srgbClr val="C00000"/>
                </a:solidFill>
              </a:rPr>
              <a:t>клинических признаков (симптомов) </a:t>
            </a:r>
            <a:r>
              <a:rPr lang="ru-RU" sz="2400" dirty="0"/>
              <a:t>сердечной недостаточности: </a:t>
            </a:r>
          </a:p>
          <a:p>
            <a:pPr lvl="1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ru-RU" dirty="0"/>
              <a:t>Слабость и утомляемость</a:t>
            </a:r>
          </a:p>
          <a:p>
            <a:pPr lvl="1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ru-RU" dirty="0"/>
              <a:t>Одышка.</a:t>
            </a:r>
          </a:p>
          <a:p>
            <a:pPr lvl="1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ru-RU" dirty="0"/>
              <a:t>Ночное удушье.</a:t>
            </a:r>
          </a:p>
          <a:p>
            <a:pPr lvl="1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ru-RU" dirty="0"/>
              <a:t>Сердцебиение.</a:t>
            </a:r>
          </a:p>
          <a:p>
            <a:pPr lvl="1" fontAlgn="auto">
              <a:spcAft>
                <a:spcPts val="0"/>
              </a:spcAft>
              <a:buFont typeface="Arial" charset="0"/>
              <a:buChar char="–"/>
              <a:defRPr/>
            </a:pPr>
            <a:r>
              <a:rPr lang="ru-RU" dirty="0"/>
              <a:t>Равномерные отеки нижних конечностей, которые усиливаются к вечеру</a:t>
            </a:r>
          </a:p>
        </p:txBody>
      </p:sp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3206245-7192-69AB-88B4-22BD1FD2B378}"/>
              </a:ext>
            </a:extLst>
          </p:cNvPr>
          <p:cNvSpPr txBox="1">
            <a:spLocks/>
          </p:cNvSpPr>
          <p:nvPr/>
        </p:nvSpPr>
        <p:spPr>
          <a:xfrm>
            <a:off x="1055439" y="84624"/>
            <a:ext cx="10585176" cy="104765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br>
              <a:rPr lang="ru-RU" sz="3200" dirty="0">
                <a:solidFill>
                  <a:schemeClr val="bg1"/>
                </a:solidFill>
              </a:rPr>
            </a:br>
            <a:r>
              <a:rPr lang="ru-RU" sz="3200" dirty="0">
                <a:solidFill>
                  <a:schemeClr val="bg1"/>
                </a:solidFill>
              </a:rPr>
              <a:t>Что такое сердечная недостаточность?</a:t>
            </a:r>
            <a:br>
              <a:rPr lang="ru-RU" sz="3200" dirty="0">
                <a:solidFill>
                  <a:schemeClr val="bg1"/>
                </a:solidFill>
              </a:rPr>
            </a:br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4E73C3-A364-7224-EB6D-9B93E9BC59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333661"/>
            <a:ext cx="10515600" cy="447675"/>
          </a:xfrm>
        </p:spPr>
        <p:txBody>
          <a:bodyPr anchor="ctr">
            <a:normAutofit/>
          </a:bodyPr>
          <a:lstStyle/>
          <a:p>
            <a:r>
              <a:rPr lang="ru-RU" sz="2400"/>
              <a:t>Вакцинация от наиболее распространенных респираторных инфекций</a:t>
            </a:r>
          </a:p>
        </p:txBody>
      </p:sp>
      <p:pic>
        <p:nvPicPr>
          <p:cNvPr id="5" name="Рисунок 4" descr="Человек, использующий шприц">
            <a:extLst>
              <a:ext uri="{FF2B5EF4-FFF2-40B4-BE49-F238E27FC236}">
                <a16:creationId xmlns:a16="http://schemas.microsoft.com/office/drawing/2014/main" id="{60971FF5-B1A5-A63A-100A-00BCC3DCE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78412"/>
            <a:ext cx="5181600" cy="3445763"/>
          </a:xfrm>
          <a:prstGeom prst="rect">
            <a:avLst/>
          </a:prstGeom>
          <a:noFill/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D4A2AF03-E5DE-944A-0CDD-86EA0C61F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/>
          <a:p>
            <a:r>
              <a:rPr lang="ru-RU" sz="1500">
                <a:effectLst/>
              </a:rPr>
              <a:t>Пациенты с сердечной недостаточностью уязвимы и восприимчивы к респираторным инфекциям: ОРЗ, грипп</a:t>
            </a:r>
            <a:r>
              <a:rPr lang="ru-RU" sz="1500"/>
              <a:t> и</a:t>
            </a:r>
            <a:r>
              <a:rPr lang="ru-RU" sz="1500">
                <a:effectLst/>
              </a:rPr>
              <a:t> пневмококковая инфекция, </a:t>
            </a:r>
          </a:p>
          <a:p>
            <a:r>
              <a:rPr lang="ru-RU" sz="1500">
                <a:effectLst/>
              </a:rPr>
              <a:t>COVID-19 приводят к обострению сердечной недостаточности и повышают риск смертности. На сегодняшний день доступны безопасные вакцины, обеспечивающие иммунитет к гриппу и пневмонии. </a:t>
            </a:r>
          </a:p>
          <a:p>
            <a:r>
              <a:rPr lang="ru-RU" sz="1500">
                <a:effectLst/>
              </a:rPr>
              <a:t>Вакцинация против гриппа и пневмококково</a:t>
            </a:r>
            <a:r>
              <a:rPr lang="ru-RU" sz="1500"/>
              <a:t>й инфекции </a:t>
            </a:r>
            <a:r>
              <a:rPr lang="ru-RU" sz="1500">
                <a:effectLst/>
              </a:rPr>
              <a:t>помогает существенно снизить риск смертности у пациентов с сердечной недостаточностью. </a:t>
            </a:r>
          </a:p>
          <a:p>
            <a:r>
              <a:rPr lang="ru-RU" sz="1500">
                <a:effectLst/>
              </a:rPr>
              <a:t>Поэтому во всем мире рекомендуются ежегодные прививки против гриппа и разово против пневмококковой инфекции. Также рекомендуется вакцинация против COVID-19. </a:t>
            </a:r>
          </a:p>
          <a:p>
            <a:r>
              <a:rPr lang="ru-RU" sz="1500">
                <a:effectLst/>
              </a:rPr>
              <a:t>Обсудите со своим врачом следует ли вам сделать прививки. </a:t>
            </a:r>
          </a:p>
          <a:p>
            <a:endParaRPr lang="ru-RU" sz="1500"/>
          </a:p>
        </p:txBody>
      </p:sp>
    </p:spTree>
    <p:extLst>
      <p:ext uri="{BB962C8B-B14F-4D97-AF65-F5344CB8AC3E}">
        <p14:creationId xmlns:p14="http://schemas.microsoft.com/office/powerpoint/2010/main" val="20088504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3FA80E0D-08BA-E165-6E16-8760BB550B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654295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Важность отдыха</a:t>
            </a:r>
          </a:p>
        </p:txBody>
      </p:sp>
      <p:sp>
        <p:nvSpPr>
          <p:cNvPr id="28675" name="Содержимое 2">
            <a:extLst>
              <a:ext uri="{FF2B5EF4-FFF2-40B4-BE49-F238E27FC236}">
                <a16:creationId xmlns:a16="http://schemas.microsoft.com/office/drawing/2014/main" id="{D16FC7C9-8785-4A76-5389-D0ED2A10DA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160" y="1646308"/>
            <a:ext cx="6304149" cy="3258200"/>
          </a:xfrm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ru-RU" sz="2000" dirty="0"/>
              <a:t>•Люди, страдающие сердечной недостаточностью, нуждаются в отдыхе в течение дня. Прилягте на короткое время, приподняв ноги, или хотя бы, прерывайте выполнение ваших обычных дневных дел на 15–30 минут несколько раз в течение дня. 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ru-RU" sz="2000" dirty="0"/>
              <a:t>    Это даст Вам и Вашему сердцу необходимую передышку.</a:t>
            </a:r>
          </a:p>
          <a:p>
            <a:pPr eaLnBrk="1" fontAlgn="auto" hangingPunct="1">
              <a:lnSpc>
                <a:spcPct val="160000"/>
              </a:lnSpc>
              <a:spcAft>
                <a:spcPts val="0"/>
              </a:spcAft>
              <a:buNone/>
              <a:defRPr/>
            </a:pPr>
            <a:r>
              <a:rPr lang="ru-RU" sz="2000" dirty="0"/>
              <a:t>• Возможно Вам понадобится чередовать отдых и активность в течение дня.</a:t>
            </a:r>
          </a:p>
        </p:txBody>
      </p:sp>
      <p:pic>
        <p:nvPicPr>
          <p:cNvPr id="60420" name="Picture 2">
            <a:extLst>
              <a:ext uri="{FF2B5EF4-FFF2-40B4-BE49-F238E27FC236}">
                <a16:creationId xmlns:a16="http://schemas.microsoft.com/office/drawing/2014/main" id="{5AD5CA2F-F0E0-563E-20C9-C44A4FE74F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069" y="2707434"/>
            <a:ext cx="3086100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454" name="Rectangle 61449">
            <a:extLst>
              <a:ext uri="{FF2B5EF4-FFF2-40B4-BE49-F238E27FC236}">
                <a16:creationId xmlns:a16="http://schemas.microsoft.com/office/drawing/2014/main" id="{8A94871E-96FC-4ADE-815B-41A636E34F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6D5C3399-E3D8-1F37-E1FD-E5ECCCBA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0040"/>
            <a:ext cx="6692827" cy="3892669"/>
          </a:xfrm>
        </p:spPr>
        <p:txBody>
          <a:bodyPr vert="horz" lIns="91440" tIns="45720" rIns="91440" bIns="45720" rtlCol="0" anchor="b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Медикаментозное лечение сердечной недостаточности</a:t>
            </a:r>
          </a:p>
        </p:txBody>
      </p:sp>
      <p:sp>
        <p:nvSpPr>
          <p:cNvPr id="6145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5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45" name="Picture 2" descr="Изображение выглядит как лекарственное средство, Фармацевтический препарат, Отпускаемый по рецепту препарат, пилюля&#10;&#10;Автоматически созданное описание">
            <a:extLst>
              <a:ext uri="{FF2B5EF4-FFF2-40B4-BE49-F238E27FC236}">
                <a16:creationId xmlns:a16="http://schemas.microsoft.com/office/drawing/2014/main" id="{2FA433BA-B2B2-6134-3638-25E032256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49078" y="320040"/>
            <a:ext cx="3552299" cy="598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28D7C70D-4504-D80C-660A-646A80C8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14" y="274638"/>
            <a:ext cx="8643937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/>
              <a:t>Медикаментозное лечение хронической</a:t>
            </a:r>
            <a:br>
              <a:rPr lang="ru-RU" sz="3600"/>
            </a:br>
            <a:r>
              <a:rPr lang="ru-RU" sz="3600"/>
              <a:t>сердечной недостаточности</a:t>
            </a:r>
            <a:endParaRPr lang="ru-RU" sz="3600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6F798FBD-E429-FEB6-07D6-13C07000B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2415" y="1742705"/>
            <a:ext cx="9922884" cy="4741222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b="1" dirty="0">
                <a:solidFill>
                  <a:srgbClr val="FF0000"/>
                </a:solidFill>
              </a:rPr>
              <a:t>Общие правила лечения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• Не пропускайте прием препаратов, если Вы хорошо себя чувствуете!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• Для того чтобы сохранить хорошее самочувствие при сердечной недостаточности, большинство препаратов надо принимать постоянно!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• Прекращение приема лекарств может принести вред Вашему здоровью!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ru-RU" sz="2000" dirty="0">
                <a:latin typeface="+mn-lt"/>
                <a:cs typeface="+mn-cs"/>
              </a:rPr>
              <a:t>Если Вы все-таки пропустили прием препарата, вслед за этим никогда не принимайте две дозы сразу!</a:t>
            </a:r>
          </a:p>
          <a:p>
            <a:pPr eaLnBrk="1" hangingPunct="1">
              <a:defRPr/>
            </a:pPr>
            <a:r>
              <a:rPr lang="ru-RU" sz="2000" dirty="0">
                <a:latin typeface="+mn-lt"/>
                <a:cs typeface="+mn-cs"/>
              </a:rPr>
              <a:t> Не экономьте и не растягивайте прием препаратов на более долгий срок,  уменьшая дозу. Вы должны принимать дозы, которые оказывают наибольший эффект</a:t>
            </a:r>
          </a:p>
          <a:p>
            <a:pPr eaLnBrk="1" hangingPunct="1">
              <a:defRPr/>
            </a:pPr>
            <a:r>
              <a:rPr lang="ru-RU" sz="2000" dirty="0">
                <a:latin typeface="+mn-lt"/>
                <a:cs typeface="+mn-cs"/>
              </a:rPr>
              <a:t>Ведите «Дневник самоконтроля пациента с сердечной недостаточностью».</a:t>
            </a:r>
          </a:p>
          <a:p>
            <a:pPr eaLnBrk="1" hangingPunct="1">
              <a:defRPr/>
            </a:pPr>
            <a:r>
              <a:rPr lang="ru-RU" sz="2000" dirty="0">
                <a:latin typeface="+mn-lt"/>
                <a:cs typeface="+mn-cs"/>
              </a:rPr>
              <a:t>Внесите в «Дневник» полный перечень препаратов,  которые Вы принимаете, с указанием доз и времени приема.</a:t>
            </a:r>
          </a:p>
          <a:p>
            <a:pPr eaLnBrk="1" hangingPunct="1"/>
            <a:r>
              <a:rPr lang="ru-RU" altLang="ru-RU" sz="2000" dirty="0"/>
              <a:t>Всегда держите этот «Дневник пациента»  при себе. Если врач меняет лечение, не забудьте внести изменения в «Дневник». Большинство препаратов надо принимать постоянно!</a:t>
            </a:r>
          </a:p>
          <a:p>
            <a:pPr eaLnBrk="1" hangingPunct="1">
              <a:defRPr/>
            </a:pPr>
            <a:endParaRPr lang="ru-RU" sz="2000" dirty="0">
              <a:latin typeface="+mn-lt"/>
              <a:cs typeface="+mn-cs"/>
            </a:endParaRP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ru-RU" sz="20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40B35142-2742-6F1E-7853-B044D55F2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289" y="678045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Медикаментозное лечение хронической сердечной недостаточности</a:t>
            </a:r>
          </a:p>
        </p:txBody>
      </p:sp>
      <p:sp>
        <p:nvSpPr>
          <p:cNvPr id="63491" name="Содержимое 2">
            <a:extLst>
              <a:ext uri="{FF2B5EF4-FFF2-40B4-BE49-F238E27FC236}">
                <a16:creationId xmlns:a16="http://schemas.microsoft.com/office/drawing/2014/main" id="{38DB6267-F3F6-8616-5689-2091BBC7FD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1172" y="1869065"/>
            <a:ext cx="9970386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dirty="0"/>
              <a:t>Постарайтесь привязать прием препаратов к каким-либо регулярным повседневным действиям, например, чистке зубов или просмотру телевизионных новостей. </a:t>
            </a:r>
          </a:p>
          <a:p>
            <a:pPr eaLnBrk="1" hangingPunct="1"/>
            <a:r>
              <a:rPr lang="ru-RU" altLang="ru-RU" sz="2000" dirty="0"/>
              <a:t>Вы можете установить будильник или таймер на то время, когда Вам нужно принимать лекарства</a:t>
            </a:r>
          </a:p>
          <a:p>
            <a:pPr eaLnBrk="1" hangingPunct="1"/>
            <a:r>
              <a:rPr lang="ru-RU" altLang="ru-RU" sz="2000" i="1" dirty="0">
                <a:solidFill>
                  <a:srgbClr val="C00000"/>
                </a:solidFill>
              </a:rPr>
              <a:t>Отмечайте на календаре время, когда Вам следует пополнить запас Ваших лекарств.</a:t>
            </a:r>
          </a:p>
          <a:p>
            <a:pPr eaLnBrk="1" hangingPunct="1"/>
            <a:r>
              <a:rPr lang="ru-RU" altLang="ru-RU" sz="2000" i="1" dirty="0">
                <a:solidFill>
                  <a:srgbClr val="C00000"/>
                </a:solidFill>
              </a:rPr>
              <a:t>Пополняйте свой запас заранее, не дожидаясь, когда препараты закончатся.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>
            <a:extLst>
              <a:ext uri="{FF2B5EF4-FFF2-40B4-BE49-F238E27FC236}">
                <a16:creationId xmlns:a16="http://schemas.microsoft.com/office/drawing/2014/main" id="{4AACEF12-8C38-9067-3CE7-9BFF8320F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37" y="345312"/>
            <a:ext cx="104095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Что я принимаю и зачем?</a:t>
            </a:r>
            <a:br>
              <a:rPr lang="ru-RU" dirty="0"/>
            </a:br>
            <a:endParaRPr lang="ru-RU" dirty="0"/>
          </a:p>
        </p:txBody>
      </p:sp>
      <p:sp>
        <p:nvSpPr>
          <p:cNvPr id="64515" name="Содержимое 3">
            <a:extLst>
              <a:ext uri="{FF2B5EF4-FFF2-40B4-BE49-F238E27FC236}">
                <a16:creationId xmlns:a16="http://schemas.microsoft.com/office/drawing/2014/main" id="{262AD308-46DB-CE06-9EB9-B8C7C0698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7992" y="1785938"/>
            <a:ext cx="11056081" cy="4897437"/>
          </a:xfrm>
        </p:spPr>
        <p:txBody>
          <a:bodyPr/>
          <a:lstStyle/>
          <a:p>
            <a:pPr eaLnBrk="1" hangingPunct="1"/>
            <a:r>
              <a:rPr lang="ru-RU" altLang="ru-RU" sz="2000" dirty="0"/>
              <a:t>Ингибиторы АПФ</a:t>
            </a:r>
          </a:p>
          <a:p>
            <a:pPr eaLnBrk="1" hangingPunct="1"/>
            <a:r>
              <a:rPr lang="ru-RU" sz="2000" dirty="0">
                <a:latin typeface="AGPresquire-Roman"/>
              </a:rPr>
              <a:t>Ангиотензиновых рецепторов и </a:t>
            </a:r>
            <a:r>
              <a:rPr lang="ru-RU" sz="2000" dirty="0" err="1">
                <a:latin typeface="AGPresquire-Roman"/>
              </a:rPr>
              <a:t>неприлизина</a:t>
            </a:r>
            <a:r>
              <a:rPr lang="ru-RU" sz="2000" dirty="0">
                <a:latin typeface="AGPresquire-Roman"/>
              </a:rPr>
              <a:t> ингибиторы (АРНИ)</a:t>
            </a:r>
            <a:endParaRPr lang="ru-RU" altLang="ru-RU" sz="2000" dirty="0"/>
          </a:p>
          <a:p>
            <a:pPr eaLnBrk="1" hangingPunct="1"/>
            <a:r>
              <a:rPr lang="ru-RU" altLang="ru-RU" sz="2000" dirty="0"/>
              <a:t>Мочегонные</a:t>
            </a:r>
          </a:p>
          <a:p>
            <a:pPr eaLnBrk="1" hangingPunct="1"/>
            <a:r>
              <a:rPr lang="ru-RU" altLang="ru-RU" sz="2000" dirty="0"/>
              <a:t>Бета-блокаторы</a:t>
            </a:r>
          </a:p>
          <a:p>
            <a:pPr eaLnBrk="1" hangingPunct="1"/>
            <a:r>
              <a:rPr lang="ru-RU" altLang="ru-RU" sz="2000" dirty="0"/>
              <a:t>Антагонисты </a:t>
            </a:r>
            <a:r>
              <a:rPr lang="ru-RU" altLang="ru-RU" sz="2000" dirty="0" err="1"/>
              <a:t>минералкортикоидных</a:t>
            </a:r>
            <a:r>
              <a:rPr lang="ru-RU" altLang="ru-RU" sz="2000" dirty="0"/>
              <a:t> рецепторов </a:t>
            </a:r>
          </a:p>
          <a:p>
            <a:pPr lvl="1" eaLnBrk="1" hangingPunct="1"/>
            <a:r>
              <a:rPr lang="ru-RU" altLang="ru-RU" sz="2000" dirty="0"/>
              <a:t>( верошпирон или </a:t>
            </a:r>
            <a:r>
              <a:rPr lang="ru-RU" altLang="ru-RU" sz="2000" dirty="0" err="1"/>
              <a:t>эплеренон</a:t>
            </a:r>
            <a:r>
              <a:rPr lang="ru-RU" altLang="ru-RU" sz="2000" dirty="0"/>
              <a:t>)</a:t>
            </a:r>
          </a:p>
          <a:p>
            <a:pPr eaLnBrk="1" hangingPunct="1"/>
            <a:r>
              <a:rPr lang="ru-RU" altLang="ru-RU" sz="2000" dirty="0"/>
              <a:t>Гликозиды / Дигоксин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ru-RU" altLang="ru-RU" sz="1600" b="1" i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800" b="1" i="1" dirty="0"/>
              <a:t>Ингибиторы АПФ (</a:t>
            </a:r>
            <a:r>
              <a:rPr lang="ru-RU" altLang="ru-RU" sz="1800" b="1" i="1" dirty="0" err="1"/>
              <a:t>иАПФ</a:t>
            </a:r>
            <a:r>
              <a:rPr lang="ru-RU" altLang="ru-RU" sz="1800" b="1" i="1" dirty="0"/>
              <a:t>)  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	</a:t>
            </a:r>
            <a:r>
              <a:rPr lang="ru-RU" altLang="ru-RU" sz="1800" dirty="0" err="1"/>
              <a:t>иАПФ</a:t>
            </a:r>
            <a:r>
              <a:rPr lang="ru-RU" altLang="ru-RU" sz="1800" dirty="0"/>
              <a:t> уменьшают выработку ангиотензина </a:t>
            </a:r>
            <a:r>
              <a:rPr lang="en-US" altLang="ru-RU" sz="1800" dirty="0"/>
              <a:t>II – </a:t>
            </a:r>
            <a:r>
              <a:rPr lang="ru-RU" altLang="ru-RU" sz="1800" dirty="0"/>
              <a:t>гормона, который у больных с сердечной недостаточностью оказывает отрицательное действие на сердце и кровообращение. </a:t>
            </a:r>
            <a:r>
              <a:rPr lang="ru-RU" altLang="ru-RU" sz="1800" dirty="0" err="1"/>
              <a:t>иАПФ</a:t>
            </a:r>
            <a:r>
              <a:rPr lang="ru-RU" altLang="ru-RU" sz="1800" dirty="0"/>
              <a:t> расширяют периферические сосуды, облегчая работу сердца. </a:t>
            </a:r>
            <a:r>
              <a:rPr lang="ru-RU" altLang="ru-RU" sz="1800" dirty="0" err="1"/>
              <a:t>иАПФ</a:t>
            </a:r>
            <a:r>
              <a:rPr lang="ru-RU" altLang="ru-RU" sz="1800" dirty="0"/>
              <a:t> увеличивают продолжительность жизни, снижают необходимость в госпитализациях, улучшают самочувствие</a:t>
            </a:r>
          </a:p>
        </p:txBody>
      </p:sp>
      <p:pic>
        <p:nvPicPr>
          <p:cNvPr id="64516" name="Picture 2">
            <a:extLst>
              <a:ext uri="{FF2B5EF4-FFF2-40B4-BE49-F238E27FC236}">
                <a16:creationId xmlns:a16="http://schemas.microsoft.com/office/drawing/2014/main" id="{EF3CB3FC-8242-168B-7EF5-E7C958423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6506" y="1785938"/>
            <a:ext cx="2128837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>
            <a:extLst>
              <a:ext uri="{FF2B5EF4-FFF2-40B4-BE49-F238E27FC236}">
                <a16:creationId xmlns:a16="http://schemas.microsoft.com/office/drawing/2014/main" id="{5280379C-36E0-CBF0-0EF2-679DBE677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463" y="297812"/>
            <a:ext cx="11193359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Наиболее распространенные </a:t>
            </a:r>
            <a:r>
              <a:rPr lang="ru-RU" sz="4000" dirty="0" err="1"/>
              <a:t>иАПФ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65539" name="Содержимое 2">
            <a:extLst>
              <a:ext uri="{FF2B5EF4-FFF2-40B4-BE49-F238E27FC236}">
                <a16:creationId xmlns:a16="http://schemas.microsoft.com/office/drawing/2014/main" id="{9F8BA35D-D12F-9862-6416-3332E72633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 err="1"/>
              <a:t>Рамиприл</a:t>
            </a:r>
            <a:r>
              <a:rPr lang="ru-RU" altLang="ru-RU" sz="2000" dirty="0"/>
              <a:t> (</a:t>
            </a:r>
            <a:r>
              <a:rPr lang="ru-RU" altLang="ru-RU" sz="2000" dirty="0" err="1"/>
              <a:t>Пирамил</a:t>
            </a:r>
            <a:r>
              <a:rPr lang="ru-RU" altLang="ru-RU" sz="2000" dirty="0"/>
              <a:t>)</a:t>
            </a:r>
          </a:p>
          <a:p>
            <a:pPr eaLnBrk="1" hangingPunct="1"/>
            <a:r>
              <a:rPr lang="ru-RU" altLang="ru-RU" sz="2000" dirty="0" err="1"/>
              <a:t>Каптоприл</a:t>
            </a:r>
            <a:r>
              <a:rPr lang="ru-RU" altLang="ru-RU" sz="2000" dirty="0"/>
              <a:t> (</a:t>
            </a:r>
            <a:r>
              <a:rPr lang="ru-RU" altLang="ru-RU" sz="2000" dirty="0" err="1"/>
              <a:t>Капотен</a:t>
            </a:r>
            <a:r>
              <a:rPr lang="ru-RU" altLang="ru-RU" sz="2000" dirty="0"/>
              <a:t>)</a:t>
            </a:r>
          </a:p>
          <a:p>
            <a:pPr eaLnBrk="1" hangingPunct="1"/>
            <a:r>
              <a:rPr lang="ru-RU" altLang="ru-RU" sz="2000" dirty="0" err="1"/>
              <a:t>Эналаприл</a:t>
            </a:r>
            <a:r>
              <a:rPr lang="ru-RU" altLang="ru-RU" sz="2000" dirty="0"/>
              <a:t> (</a:t>
            </a:r>
            <a:r>
              <a:rPr lang="ru-RU" altLang="ru-RU" sz="2000" dirty="0" err="1"/>
              <a:t>Ренитек</a:t>
            </a:r>
            <a:r>
              <a:rPr lang="ru-RU" altLang="ru-RU" sz="2000" dirty="0"/>
              <a:t>)</a:t>
            </a:r>
          </a:p>
          <a:p>
            <a:pPr eaLnBrk="1" hangingPunct="1"/>
            <a:endParaRPr lang="ru-RU" altLang="ru-RU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 dirty="0"/>
              <a:t>Побочные эффекты </a:t>
            </a:r>
            <a:r>
              <a:rPr lang="ru-RU" altLang="ru-RU" sz="2400" dirty="0" err="1"/>
              <a:t>иАПФ</a:t>
            </a:r>
            <a:endParaRPr lang="ru-RU" altLang="ru-RU" sz="2400" dirty="0"/>
          </a:p>
          <a:p>
            <a:pPr eaLnBrk="1" hangingPunct="1"/>
            <a:r>
              <a:rPr lang="ru-RU" altLang="ru-RU" sz="2000" dirty="0"/>
              <a:t>Чрезмерное снижение АД, особенно в начале лечения (посоветоваться с врачом).</a:t>
            </a:r>
          </a:p>
          <a:p>
            <a:pPr eaLnBrk="1" hangingPunct="1"/>
            <a:r>
              <a:rPr lang="ru-RU" altLang="ru-RU" sz="2000" dirty="0"/>
              <a:t>Сухой кашель (посоветоваться с врачом).</a:t>
            </a:r>
          </a:p>
          <a:p>
            <a:pPr eaLnBrk="1" hangingPunct="1"/>
            <a:r>
              <a:rPr lang="ru-RU" altLang="ru-RU" sz="2000" dirty="0"/>
              <a:t>В редких случаях может развиться аллергическая реакция в виде отека языка, глотки, губ, лица (прекратить прием и срочно обратиться к врачу).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46DE008-2AF9-AF46-9954-8F7F5EE5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333660"/>
            <a:ext cx="10840522" cy="1138879"/>
          </a:xfrm>
        </p:spPr>
        <p:txBody>
          <a:bodyPr>
            <a:noAutofit/>
          </a:bodyPr>
          <a:lstStyle/>
          <a:p>
            <a:r>
              <a:rPr lang="ru-RU" sz="2800" dirty="0">
                <a:latin typeface="AGPresquire-Roman"/>
              </a:rPr>
              <a:t>АРНИ (Ангиотензиновых рецепторов и </a:t>
            </a:r>
            <a:r>
              <a:rPr lang="ru-RU" sz="2800" dirty="0" err="1">
                <a:latin typeface="AGPresquire-Roman"/>
              </a:rPr>
              <a:t>неприлизина</a:t>
            </a:r>
            <a:r>
              <a:rPr lang="ru-RU" sz="2800" dirty="0">
                <a:latin typeface="AGPresquire-Roman"/>
              </a:rPr>
              <a:t> ингибиторы)</a:t>
            </a:r>
            <a:endParaRPr lang="ru-RU" sz="28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A3780F-DEBC-44FF-E655-795868038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76993" y="1825625"/>
            <a:ext cx="9698924" cy="4351338"/>
          </a:xfrm>
        </p:spPr>
        <p:txBody>
          <a:bodyPr>
            <a:normAutofit/>
          </a:bodyPr>
          <a:lstStyle/>
          <a:p>
            <a:pPr marL="0" indent="0" algn="l">
              <a:buNone/>
            </a:pPr>
            <a:r>
              <a:rPr lang="ru-RU" sz="2000" dirty="0">
                <a:latin typeface="AGPresquire-Roman"/>
              </a:rPr>
              <a:t>Современный класс препаратов для лечения ХСН. Они могут назначаться</a:t>
            </a:r>
          </a:p>
          <a:p>
            <a:pPr marL="0" indent="0">
              <a:buNone/>
            </a:pPr>
            <a:r>
              <a:rPr lang="ru-RU" sz="2000" dirty="0">
                <a:latin typeface="AGPresquire-Roman"/>
              </a:rPr>
              <a:t> </a:t>
            </a:r>
            <a:r>
              <a:rPr lang="ru-RU" sz="2000" b="1" i="1" dirty="0">
                <a:latin typeface="AGPresquire-Roman"/>
              </a:rPr>
              <a:t>ВМЕСТО</a:t>
            </a:r>
            <a:r>
              <a:rPr lang="ru-RU" sz="2000" dirty="0">
                <a:latin typeface="AGPresquire-Roman"/>
              </a:rPr>
              <a:t> ИАПФ. АРНИ препятствует сужению сосудов и задержке жидкости,</a:t>
            </a:r>
          </a:p>
          <a:p>
            <a:pPr marL="0" indent="0">
              <a:buNone/>
            </a:pPr>
            <a:r>
              <a:rPr lang="ru-RU" sz="2000" dirty="0">
                <a:latin typeface="AGPresquire-Roman"/>
              </a:rPr>
              <a:t>оказывая благоприятное воздействие на работу сердечно-сосудистой</a:t>
            </a:r>
          </a:p>
          <a:p>
            <a:pPr marL="0" indent="0">
              <a:buNone/>
            </a:pPr>
            <a:r>
              <a:rPr lang="ru-RU" sz="2000" dirty="0">
                <a:latin typeface="AGPresquire-Roman"/>
              </a:rPr>
              <a:t>системы и почек, доказано влияют на продолжительность жизни пациентов</a:t>
            </a:r>
          </a:p>
          <a:p>
            <a:pPr marL="0" indent="0">
              <a:buNone/>
            </a:pPr>
            <a:r>
              <a:rPr lang="ru-RU" sz="2000" dirty="0">
                <a:latin typeface="AGPresquire-Roman"/>
              </a:rPr>
              <a:t>с ХСН, уменьшают риск внезапной сердечной смерти. Улучшают качество жизни и переносимость физических нагрузок.</a:t>
            </a:r>
          </a:p>
          <a:p>
            <a:pPr marL="0" indent="0" algn="l">
              <a:buNone/>
            </a:pPr>
            <a:r>
              <a:rPr lang="ru-RU" sz="2000" b="1" dirty="0">
                <a:latin typeface="AGPresquire-Roman"/>
              </a:rPr>
              <a:t>Побочные эффекты АРНИ</a:t>
            </a:r>
          </a:p>
          <a:p>
            <a:pPr algn="l"/>
            <a:r>
              <a:rPr lang="ru-RU" sz="2000" dirty="0">
                <a:latin typeface="AGPresquire-Roman"/>
              </a:rPr>
              <a:t>Выраженное снижение АД (особенно в начале терапии), гиперкалиемия</a:t>
            </a:r>
          </a:p>
          <a:p>
            <a:pPr marL="0" indent="0">
              <a:buNone/>
            </a:pPr>
            <a:r>
              <a:rPr lang="ru-RU" sz="2000" dirty="0">
                <a:latin typeface="AGPresquire-Roman"/>
              </a:rPr>
              <a:t> и нарушение функции почек. В случае возникновения побочных эффектов</a:t>
            </a:r>
          </a:p>
          <a:p>
            <a:pPr marL="0" indent="0">
              <a:buNone/>
            </a:pPr>
            <a:r>
              <a:rPr lang="ru-RU" sz="2000" dirty="0">
                <a:latin typeface="AGPresquire-Roman"/>
              </a:rPr>
              <a:t>обратитесь к Вашему лечащему врачу.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0497656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Заголовок 1">
            <a:extLst>
              <a:ext uri="{FF2B5EF4-FFF2-40B4-BE49-F238E27FC236}">
                <a16:creationId xmlns:a16="http://schemas.microsoft.com/office/drawing/2014/main" id="{A05B8F64-A795-9D8A-9DD1-5895152FD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457199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ru-RU" dirty="0"/>
            </a:br>
            <a:r>
              <a:rPr lang="ru-RU" dirty="0" err="1"/>
              <a:t>Диуретики</a:t>
            </a:r>
            <a:r>
              <a:rPr lang="ru-RU" dirty="0"/>
              <a:t>(мочегонные)</a:t>
            </a:r>
            <a:br>
              <a:rPr lang="ru-RU" dirty="0"/>
            </a:br>
            <a:endParaRPr lang="ru-RU" dirty="0"/>
          </a:p>
        </p:txBody>
      </p:sp>
      <p:sp>
        <p:nvSpPr>
          <p:cNvPr id="66563" name="Содержимое 2">
            <a:extLst>
              <a:ext uri="{FF2B5EF4-FFF2-40B4-BE49-F238E27FC236}">
                <a16:creationId xmlns:a16="http://schemas.microsoft.com/office/drawing/2014/main" id="{A4B0DA00-91CB-E1A9-3EFF-AFEAAACC4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000" dirty="0"/>
              <a:t>Диуретики часто называют «мочегонными». </a:t>
            </a:r>
          </a:p>
          <a:p>
            <a:pPr eaLnBrk="1" hangingPunct="1"/>
            <a:r>
              <a:rPr lang="ru-RU" sz="1800" dirty="0">
                <a:effectLst/>
                <a:latin typeface="Segoe UI" panose="020B0502040204020203" pitchFamily="34" charset="0"/>
              </a:rPr>
              <a:t>Они выводят избыточную жидкость из организма путем стимуляции работы почек и снижают объем циркулирующей крови, что облегчает ее перекачивание сердцем. При этом уменьшаются видимые и скрытые отеки, уменьшается одышка. </a:t>
            </a:r>
          </a:p>
          <a:p>
            <a:pPr eaLnBrk="1" hangingPunct="1"/>
            <a:r>
              <a:rPr lang="ru-RU" sz="1800" dirty="0">
                <a:effectLst/>
                <a:latin typeface="Segoe UI" panose="020B0502040204020203" pitchFamily="34" charset="0"/>
              </a:rPr>
              <a:t>По мере выведения лишней жидкости происходит снижение веса. </a:t>
            </a:r>
          </a:p>
          <a:p>
            <a:pPr eaLnBrk="1" hangingPunct="1"/>
            <a:r>
              <a:rPr lang="ru-RU" sz="1800" dirty="0">
                <a:effectLst/>
                <a:latin typeface="Segoe UI" panose="020B0502040204020203" pitchFamily="34" charset="0"/>
              </a:rPr>
              <a:t>Для большей эффективности диуретики необходимо принимать утром натощак. </a:t>
            </a:r>
          </a:p>
          <a:p>
            <a:pPr eaLnBrk="1" hangingPunct="1"/>
            <a:r>
              <a:rPr lang="ru-RU" sz="1800" dirty="0">
                <a:effectLst/>
                <a:latin typeface="Segoe UI" panose="020B0502040204020203" pitchFamily="34" charset="0"/>
              </a:rPr>
              <a:t>Во время борьбы с отечным синдромом временно назначаются высокие дозы диуретиков. Для коррекции доз и определения продолжительности приема высоких доз диуретиков требуется ежедневный контроль веса и баланса жидкости (соотношение количества принятой и выделенной жидкости)</a:t>
            </a:r>
            <a:endParaRPr lang="ru-RU" altLang="ru-RU" sz="2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705B4115-8984-8C99-A40A-869AEE8C85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3" y="583043"/>
            <a:ext cx="11446163" cy="473861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Наиболее часто применяемые диуретики</a:t>
            </a:r>
          </a:p>
        </p:txBody>
      </p:sp>
      <p:sp>
        <p:nvSpPr>
          <p:cNvPr id="38915" name="Содержимое 2">
            <a:extLst>
              <a:ext uri="{FF2B5EF4-FFF2-40B4-BE49-F238E27FC236}">
                <a16:creationId xmlns:a16="http://schemas.microsoft.com/office/drawing/2014/main" id="{E611B76B-EAA0-0C38-4F40-7204EC9A64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000" dirty="0"/>
              <a:t>Быстродействующие: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000" dirty="0"/>
              <a:t>		➩ ТОРАСЕМИД (</a:t>
            </a:r>
            <a:r>
              <a:rPr lang="ru-RU" altLang="ru-RU" sz="2000" dirty="0" err="1"/>
              <a:t>Диувер</a:t>
            </a:r>
            <a:r>
              <a:rPr lang="ru-RU" altLang="ru-RU" sz="2000" dirty="0"/>
              <a:t>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000" dirty="0"/>
              <a:t>Из быстродействующих диуретиков, </a:t>
            </a:r>
            <a:r>
              <a:rPr lang="ru-RU" altLang="ru-RU" sz="2000" dirty="0" err="1"/>
              <a:t>торасемид</a:t>
            </a:r>
            <a:r>
              <a:rPr lang="ru-RU" altLang="ru-RU" sz="2000" dirty="0"/>
              <a:t> в меньшей степени, чем фуросемид, вызывает потерю калия с мочой, при этом проявляет большую активность и его действие более продолжительно.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000" dirty="0"/>
              <a:t>	➩ ФУРОСЕМИД таблетки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000" dirty="0"/>
              <a:t>    	➩ ФУРОСЕМИД ампулы (Лазикс)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000" dirty="0"/>
              <a:t>	➩ ЭТАКРИНОВАЯ КИСЛОТА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000" dirty="0"/>
              <a:t>		таблетки (</a:t>
            </a:r>
            <a:r>
              <a:rPr lang="ru-RU" altLang="ru-RU" sz="2000" dirty="0" err="1"/>
              <a:t>Урегит</a:t>
            </a:r>
            <a:r>
              <a:rPr lang="ru-RU" altLang="ru-RU" sz="2000" dirty="0"/>
              <a:t>)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000" dirty="0"/>
              <a:t>• С умеренным действием: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altLang="ru-RU" sz="2000" dirty="0"/>
              <a:t>	➩ ГИДРОХЛОРТИАЗИД (Гипотиазид)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Заголовок 5">
            <a:extLst>
              <a:ext uri="{FF2B5EF4-FFF2-40B4-BE49-F238E27FC236}">
                <a16:creationId xmlns:a16="http://schemas.microsoft.com/office/drawing/2014/main" id="{32902F68-08FA-14C9-5BFA-9674CA93D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sz="3600" dirty="0"/>
              <a:t>Как устроена система кровообращения</a:t>
            </a:r>
          </a:p>
        </p:txBody>
      </p:sp>
      <p:graphicFrame>
        <p:nvGraphicFramePr>
          <p:cNvPr id="39944" name="Содержимое 7">
            <a:extLst>
              <a:ext uri="{FF2B5EF4-FFF2-40B4-BE49-F238E27FC236}">
                <a16:creationId xmlns:a16="http://schemas.microsoft.com/office/drawing/2014/main" id="{8F7518A7-7DCE-1615-0631-DCCF94E0FCCA}"/>
              </a:ext>
            </a:extLst>
          </p:cNvPr>
          <p:cNvGraphicFramePr>
            <a:graphicFrameLocks noGrp="1"/>
          </p:cNvGraphicFramePr>
          <p:nvPr>
            <p:ph sz="half" idx="1"/>
          </p:nvPr>
        </p:nvGraphicFramePr>
        <p:xfrm>
          <a:off x="4583832" y="1831917"/>
          <a:ext cx="712879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C0909795-B355-489B-96C5-2CADB32623C4}"/>
              </a:ext>
            </a:extLst>
          </p:cNvPr>
          <p:cNvSpPr txBox="1"/>
          <p:nvPr/>
        </p:nvSpPr>
        <p:spPr>
          <a:xfrm>
            <a:off x="3239616" y="6858000"/>
            <a:ext cx="571276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7" tooltip="https://oercommons.org/courseware/lesson/56444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8" tooltip="https://creativecommons.org/licenses/by-nc-sa/3.0/"/>
              </a:rPr>
              <a:t>CC BY-SA-NC</a:t>
            </a:r>
            <a:endParaRPr lang="ru-RU" sz="900"/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27B7FAB5-78CB-D745-62B9-448079A0CF56}"/>
              </a:ext>
            </a:extLst>
          </p:cNvPr>
          <p:cNvGrpSpPr/>
          <p:nvPr/>
        </p:nvGrpSpPr>
        <p:grpSpPr>
          <a:xfrm>
            <a:off x="-87061" y="941783"/>
            <a:ext cx="8176019" cy="5831578"/>
            <a:chOff x="-87061" y="941783"/>
            <a:chExt cx="8176019" cy="5831578"/>
          </a:xfrm>
        </p:grpSpPr>
        <p:pic>
          <p:nvPicPr>
            <p:cNvPr id="7" name="Рисунок 6" descr="Изображение выглядит как снимок экрана, Графика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9259ADA6-449B-ACB4-1856-9771C040C4C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tretch>
              <a:fillRect/>
            </a:stretch>
          </p:blipFill>
          <p:spPr>
            <a:xfrm>
              <a:off x="-87061" y="941783"/>
              <a:ext cx="5186838" cy="583157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8677C74D-F4F2-9629-5CF8-AF72F63F395B}"/>
                </a:ext>
              </a:extLst>
            </p:cNvPr>
            <p:cNvSpPr txBox="1"/>
            <p:nvPr/>
          </p:nvSpPr>
          <p:spPr>
            <a:xfrm>
              <a:off x="2075792" y="1168099"/>
              <a:ext cx="85670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голова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F30A01-CCC5-7EAC-EFB7-7B27EC78BD19}"/>
                </a:ext>
              </a:extLst>
            </p:cNvPr>
            <p:cNvSpPr txBox="1"/>
            <p:nvPr/>
          </p:nvSpPr>
          <p:spPr>
            <a:xfrm>
              <a:off x="2075792" y="1898477"/>
              <a:ext cx="784189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accent1"/>
                  </a:solidFill>
                </a:rPr>
                <a:t>легкие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7747954-CBD6-0A3D-529E-92ADCAFCB29F}"/>
                </a:ext>
              </a:extLst>
            </p:cNvPr>
            <p:cNvSpPr txBox="1"/>
            <p:nvPr/>
          </p:nvSpPr>
          <p:spPr>
            <a:xfrm>
              <a:off x="1186755" y="3822920"/>
              <a:ext cx="89159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печень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ACFC4B4-94CE-DC9C-667A-8DA09F2C932B}"/>
                </a:ext>
              </a:extLst>
            </p:cNvPr>
            <p:cNvSpPr txBox="1"/>
            <p:nvPr/>
          </p:nvSpPr>
          <p:spPr>
            <a:xfrm>
              <a:off x="2804810" y="3685530"/>
              <a:ext cx="8939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сердце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796C1F3-1687-4DDE-78FB-D6FBB4ED135B}"/>
                </a:ext>
              </a:extLst>
            </p:cNvPr>
            <p:cNvSpPr txBox="1"/>
            <p:nvPr/>
          </p:nvSpPr>
          <p:spPr>
            <a:xfrm>
              <a:off x="2611616" y="4467887"/>
              <a:ext cx="1087157" cy="338554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sz="1600" b="1" dirty="0">
                  <a:solidFill>
                    <a:schemeClr val="accent1"/>
                  </a:solidFill>
                </a:rPr>
                <a:t>кишечник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1F4A58A-D8B7-292C-F851-6CD6C718783A}"/>
                </a:ext>
              </a:extLst>
            </p:cNvPr>
            <p:cNvSpPr txBox="1"/>
            <p:nvPr/>
          </p:nvSpPr>
          <p:spPr>
            <a:xfrm>
              <a:off x="1500422" y="5065903"/>
              <a:ext cx="173919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Остальное тело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79DC8E-1AB1-3482-4594-D04924B19892}"/>
                </a:ext>
              </a:extLst>
            </p:cNvPr>
            <p:cNvSpPr txBox="1"/>
            <p:nvPr/>
          </p:nvSpPr>
          <p:spPr>
            <a:xfrm>
              <a:off x="1078706" y="5928334"/>
              <a:ext cx="7010252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chemeClr val="accent1"/>
                  </a:solidFill>
                </a:rPr>
                <a:t>Венозная кровь, содержащая большое количество углекислого газа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8F2BCD-E256-DED1-642A-4809B355CDCB}"/>
                </a:ext>
              </a:extLst>
            </p:cNvPr>
            <p:cNvSpPr txBox="1"/>
            <p:nvPr/>
          </p:nvSpPr>
          <p:spPr>
            <a:xfrm>
              <a:off x="1137151" y="6236436"/>
              <a:ext cx="6893362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ru-RU" b="1" dirty="0">
                  <a:solidFill>
                    <a:srgbClr val="FF0000"/>
                  </a:solidFill>
                </a:rPr>
                <a:t>Артериальная кровь, содержащая большое количество кислорода</a:t>
              </a:r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http://media3.picsearch.com/is?fhFGPFMVI8YbctRONbUh4YMmgwqSG_XYDiWpInVbKic">
            <a:hlinkClick r:id="rId2"/>
            <a:extLst>
              <a:ext uri="{FF2B5EF4-FFF2-40B4-BE49-F238E27FC236}">
                <a16:creationId xmlns:a16="http://schemas.microsoft.com/office/drawing/2014/main" id="{CC5717DE-8333-6BBD-795D-5C2A4D09D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250" y="2428876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5" name="Заголовок 1">
            <a:extLst>
              <a:ext uri="{FF2B5EF4-FFF2-40B4-BE49-F238E27FC236}">
                <a16:creationId xmlns:a16="http://schemas.microsoft.com/office/drawing/2014/main" id="{CBA8B79E-0CF5-BFFB-BC8E-694E98123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578646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/>
              <a:t>Антагонисты </a:t>
            </a:r>
            <a:r>
              <a:rPr lang="ru-RU" sz="3600" dirty="0" err="1"/>
              <a:t>минералкортикоидных</a:t>
            </a:r>
            <a:r>
              <a:rPr lang="ru-RU" sz="3600" dirty="0"/>
              <a:t> рецепторов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AA61FE35-5013-998E-67CB-7555ECD5A7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600201"/>
            <a:ext cx="41148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</a:rPr>
              <a:t>Спиронолактон</a:t>
            </a:r>
            <a:r>
              <a:rPr lang="ru-RU" sz="2000" dirty="0"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/>
              <a:t>Относится к слабым мочегонным. Блокирует действие гормона альдостерона, который задерживает натрий и воду.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/>
              <a:t>Препятствует задержке натрия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800" dirty="0"/>
              <a:t>	и жидкости. 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/>
              <a:t>Следует принимать ежедневно независимо от количества выделяемой мочи.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1800" dirty="0"/>
              <a:t>Увеличивает продолжительность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800" dirty="0"/>
              <a:t>	жизни больных с выраженной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1800" dirty="0"/>
              <a:t>	сердечной недостаточностью.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D512B5C9-1742-B6E7-0BF2-78955F75D3D0}"/>
              </a:ext>
            </a:extLst>
          </p:cNvPr>
          <p:cNvSpPr txBox="1">
            <a:spLocks/>
          </p:cNvSpPr>
          <p:nvPr/>
        </p:nvSpPr>
        <p:spPr bwMode="auto">
          <a:xfrm>
            <a:off x="6381751" y="1643064"/>
            <a:ext cx="392906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2000" dirty="0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Побочные действия </a:t>
            </a:r>
            <a:r>
              <a:rPr lang="ru-RU" sz="2000" dirty="0" err="1">
                <a:solidFill>
                  <a:schemeClr val="accent3">
                    <a:lumMod val="75000"/>
                  </a:schemeClr>
                </a:solidFill>
                <a:latin typeface="+mn-lt"/>
                <a:cs typeface="+mn-cs"/>
              </a:rPr>
              <a:t>диуретиков</a:t>
            </a:r>
            <a:endParaRPr lang="ru-RU" sz="2000" dirty="0">
              <a:solidFill>
                <a:schemeClr val="accent3">
                  <a:lumMod val="75000"/>
                </a:schemeClr>
              </a:solidFill>
              <a:latin typeface="+mn-lt"/>
              <a:cs typeface="+mn-cs"/>
            </a:endParaRPr>
          </a:p>
          <a:p>
            <a:pPr eaLnBrk="1" hangingPunct="1">
              <a:defRPr/>
            </a:pPr>
            <a:r>
              <a:rPr lang="ru-RU" i="1" dirty="0">
                <a:latin typeface="+mn-lt"/>
                <a:cs typeface="+mn-cs"/>
              </a:rPr>
              <a:t>При их появлении сообщите врачу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+mn-cs"/>
              </a:rPr>
              <a:t>Головокружение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+mn-cs"/>
              </a:rPr>
              <a:t>или дурнота при вставании.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+mn-cs"/>
              </a:rPr>
              <a:t>Признаки потери калия: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сухость во рту;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повышенная жажда;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перебои в работе сердца;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изменения настроения или психического состояния;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судороги или боли в мышцах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(особенно мышцах ног);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 тошнота или рвота;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необычная утомляемость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или слабость.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ru-RU" dirty="0">
                <a:latin typeface="+mn-lt"/>
                <a:cs typeface="+mn-cs"/>
              </a:rPr>
              <a:t>сыпь.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>
            <a:extLst>
              <a:ext uri="{FF2B5EF4-FFF2-40B4-BE49-F238E27FC236}">
                <a16:creationId xmlns:a16="http://schemas.microsoft.com/office/drawing/2014/main" id="{689A1287-B362-0569-1636-BC8A12E04E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671" y="296884"/>
            <a:ext cx="9168348" cy="944090"/>
          </a:xfrm>
        </p:spPr>
        <p:txBody>
          <a:bodyPr/>
          <a:lstStyle/>
          <a:p>
            <a:pPr eaLnBrk="1" hangingPunct="1"/>
            <a:r>
              <a:rPr lang="ru-RU" altLang="ru-RU" sz="3600" b="1" dirty="0"/>
              <a:t>Антагонисты рецепторов альдостерона</a:t>
            </a:r>
            <a:endParaRPr lang="ru-RU" alt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B54A4E-C3EA-C764-6E27-58803148E9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9429" y="1513319"/>
            <a:ext cx="11050897" cy="4400591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/>
              <a:t> блокируют эффекты </a:t>
            </a:r>
            <a:r>
              <a:rPr lang="ru-RU" sz="1800" b="1" dirty="0"/>
              <a:t>альдостерона</a:t>
            </a:r>
            <a:r>
              <a:rPr lang="ru-RU" sz="1800" dirty="0"/>
              <a:t>, в естественных условиях выделяемого </a:t>
            </a:r>
            <a:r>
              <a:rPr lang="ru-RU" sz="1800" b="1" dirty="0"/>
              <a:t>надпочечниками</a:t>
            </a:r>
            <a:r>
              <a:rPr lang="ru-RU" sz="1800" dirty="0"/>
              <a:t>. Повышенная выработка альдостерона ухудшает течение Вашей сердечной недостаточности. Антагонисты </a:t>
            </a:r>
            <a:r>
              <a:rPr lang="ru-RU" sz="1800" dirty="0" err="1"/>
              <a:t>альдостероновых</a:t>
            </a:r>
            <a:r>
              <a:rPr lang="ru-RU" sz="1800" dirty="0"/>
              <a:t> рецепторов влияют на баланс воды и солей, выделяющихся в мочу, и являются слабыми </a:t>
            </a:r>
            <a:r>
              <a:rPr lang="ru-RU" sz="1800" b="1" dirty="0"/>
              <a:t>диуретиками</a:t>
            </a:r>
            <a:r>
              <a:rPr lang="ru-RU" sz="1800" dirty="0"/>
              <a:t>. Они помогают снижению артериального давления, уменьшают </a:t>
            </a:r>
            <a:r>
              <a:rPr lang="ru-RU" sz="1800" b="1" dirty="0"/>
              <a:t>застойные явления</a:t>
            </a:r>
            <a:r>
              <a:rPr lang="ru-RU" sz="1800" dirty="0"/>
              <a:t> и таким образом защищают сердце. 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/>
              <a:t>Побочные эффекты</a:t>
            </a:r>
            <a:endParaRPr lang="ru-RU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/>
              <a:t>Антагонисты </a:t>
            </a:r>
            <a:r>
              <a:rPr lang="ru-RU" sz="1800" dirty="0" err="1"/>
              <a:t>альдостероновых</a:t>
            </a:r>
            <a:r>
              <a:rPr lang="ru-RU" sz="1800" dirty="0"/>
              <a:t> рецепторов иногда могут влиять на функцию почек и приводить к повышению уровня </a:t>
            </a:r>
            <a:r>
              <a:rPr lang="ru-RU" sz="1800" b="1" dirty="0"/>
              <a:t>калия</a:t>
            </a:r>
            <a:r>
              <a:rPr lang="ru-RU" sz="1800" dirty="0"/>
              <a:t>. Это особенно важно для людей, принимающих также </a:t>
            </a:r>
            <a:r>
              <a:rPr lang="ru-RU" sz="1800" b="1" dirty="0"/>
              <a:t>ингибиторы АПФ</a:t>
            </a:r>
            <a:r>
              <a:rPr lang="ru-RU" sz="1800" dirty="0"/>
              <a:t> или </a:t>
            </a:r>
            <a:r>
              <a:rPr lang="ru-RU" sz="1800" b="1" dirty="0"/>
              <a:t>блокаторы рецепторов </a:t>
            </a:r>
            <a:r>
              <a:rPr lang="ru-RU" sz="1800" b="1" dirty="0" err="1"/>
              <a:t>ангиотензина</a:t>
            </a:r>
            <a:r>
              <a:rPr lang="ru-RU" sz="1800" b="1" dirty="0"/>
              <a:t> II</a:t>
            </a:r>
            <a:r>
              <a:rPr lang="ru-RU" sz="1800" dirty="0"/>
              <a:t>. Ваш врач будет наблюдать за функцией Ваших почек и уровнем калия посредством регулярных анализов крови.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dirty="0"/>
              <a:t>Очень редко антагонисты </a:t>
            </a:r>
            <a:r>
              <a:rPr lang="ru-RU" sz="1800" dirty="0" err="1"/>
              <a:t>альдостероновых</a:t>
            </a:r>
            <a:r>
              <a:rPr lang="ru-RU" sz="1800" dirty="0"/>
              <a:t> рецепторов ( в основном </a:t>
            </a:r>
            <a:r>
              <a:rPr lang="ru-RU" sz="1800" dirty="0" err="1"/>
              <a:t>спиронолактон</a:t>
            </a:r>
            <a:r>
              <a:rPr lang="ru-RU" sz="1800" dirty="0"/>
              <a:t>) могут вызвать увеличение или болезненность груди у мужчин. Более современные препараты не имеют этого побочного эффекта.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1800" b="1" dirty="0"/>
              <a:t>Также известны как:</a:t>
            </a:r>
            <a:endParaRPr lang="ru-RU" sz="1800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err="1"/>
              <a:t>Спиронолактон</a:t>
            </a:r>
            <a:r>
              <a:rPr lang="ru-RU" sz="1800" dirty="0"/>
              <a:t> (</a:t>
            </a:r>
            <a:r>
              <a:rPr lang="ru-RU" sz="1800" dirty="0" err="1"/>
              <a:t>Альдактон</a:t>
            </a:r>
            <a:r>
              <a:rPr lang="ru-RU" sz="1800" dirty="0"/>
              <a:t>®, </a:t>
            </a:r>
            <a:r>
              <a:rPr lang="ru-RU" sz="1800" dirty="0" err="1"/>
              <a:t>Веро-Спиронолактон</a:t>
            </a:r>
            <a:r>
              <a:rPr lang="ru-RU" sz="1800" dirty="0"/>
              <a:t>®, Верошпирон®, </a:t>
            </a:r>
            <a:r>
              <a:rPr lang="ru-RU" sz="1800" dirty="0" err="1"/>
              <a:t>Спирикс</a:t>
            </a:r>
            <a:r>
              <a:rPr lang="ru-RU" sz="1800" dirty="0"/>
              <a:t>® </a:t>
            </a:r>
            <a:r>
              <a:rPr lang="ru-RU" sz="1800" dirty="0" err="1"/>
              <a:t>Спиронол</a:t>
            </a:r>
            <a:r>
              <a:rPr lang="ru-RU" sz="1800" dirty="0"/>
              <a:t>®,</a:t>
            </a:r>
            <a:r>
              <a:rPr lang="ru-RU" sz="1800" dirty="0" err="1"/>
              <a:t>Урактон</a:t>
            </a:r>
            <a:r>
              <a:rPr lang="ru-RU" sz="1800" dirty="0"/>
              <a:t>®)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err="1"/>
              <a:t>Эплеренон</a:t>
            </a:r>
            <a:r>
              <a:rPr lang="ru-RU" sz="1800" b="1" dirty="0"/>
              <a:t> </a:t>
            </a:r>
            <a:r>
              <a:rPr lang="ru-RU" sz="1800" dirty="0"/>
              <a:t>( </a:t>
            </a:r>
            <a:r>
              <a:rPr lang="ru-RU" sz="1800" dirty="0" err="1"/>
              <a:t>Инспра</a:t>
            </a:r>
            <a:r>
              <a:rPr lang="ru-RU" sz="1800" dirty="0"/>
              <a:t>®)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1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://media3.picsearch.com/is?fhFGPFMVI8YbctRONbUh4YMmgwqSG_XYDiWpInVbKic">
            <a:hlinkClick r:id="rId2"/>
            <a:extLst>
              <a:ext uri="{FF2B5EF4-FFF2-40B4-BE49-F238E27FC236}">
                <a16:creationId xmlns:a16="http://schemas.microsoft.com/office/drawing/2014/main" id="{9C67414E-F5F2-AAC0-192F-017B25CD8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0502" y="2642632"/>
            <a:ext cx="121920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59" name="Заголовок 1">
            <a:extLst>
              <a:ext uri="{FF2B5EF4-FFF2-40B4-BE49-F238E27FC236}">
                <a16:creationId xmlns:a16="http://schemas.microsoft.com/office/drawing/2014/main" id="{F7A2FB0C-B91F-AD26-A31E-3A42E7022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915" y="608334"/>
            <a:ext cx="10515600" cy="447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dirty="0"/>
              <a:t>Сердечные гликозиды</a:t>
            </a:r>
          </a:p>
        </p:txBody>
      </p:sp>
      <p:sp>
        <p:nvSpPr>
          <p:cNvPr id="70660" name="Содержимое 2">
            <a:extLst>
              <a:ext uri="{FF2B5EF4-FFF2-40B4-BE49-F238E27FC236}">
                <a16:creationId xmlns:a16="http://schemas.microsoft.com/office/drawing/2014/main" id="{88449846-C09B-143C-E303-FA1E417E3E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3683" y="1643064"/>
            <a:ext cx="41148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endParaRPr lang="ru-RU" altLang="ru-RU" sz="20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	ДИГОКСИН</a:t>
            </a:r>
          </a:p>
          <a:p>
            <a:pPr lvl="1" eaLnBrk="1" hangingPunct="1"/>
            <a:r>
              <a:rPr lang="ru-RU" altLang="ru-RU" sz="1600" dirty="0"/>
              <a:t>Замедляют ритм сердца.</a:t>
            </a:r>
          </a:p>
          <a:p>
            <a:pPr lvl="1" eaLnBrk="1" hangingPunct="1"/>
            <a:r>
              <a:rPr lang="ru-RU" altLang="ru-RU" sz="1600" dirty="0"/>
              <a:t>Несколько усиливают сократимость сердца.</a:t>
            </a:r>
          </a:p>
          <a:p>
            <a:pPr lvl="1" eaLnBrk="1" hangingPunct="1"/>
            <a:r>
              <a:rPr lang="ru-RU" altLang="ru-RU" sz="1600" dirty="0"/>
              <a:t>Уменьшают негативное действие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1600" dirty="0"/>
              <a:t>		избытка гормонов.</a:t>
            </a:r>
          </a:p>
          <a:p>
            <a:pPr eaLnBrk="1" hangingPunct="1"/>
            <a:r>
              <a:rPr lang="ru-RU" altLang="ru-RU" sz="2000" dirty="0"/>
              <a:t>Абсолютное показание для лечения дигоксином – мерцательная аритмия с частым ритмом желудочков сердца.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8433D2E7-18E8-1180-C6EF-B93C715B26DD}"/>
              </a:ext>
            </a:extLst>
          </p:cNvPr>
          <p:cNvSpPr txBox="1">
            <a:spLocks/>
          </p:cNvSpPr>
          <p:nvPr/>
        </p:nvSpPr>
        <p:spPr bwMode="auto">
          <a:xfrm>
            <a:off x="6096000" y="1916196"/>
            <a:ext cx="392906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Побочные эффекты </a:t>
            </a:r>
            <a:r>
              <a:rPr lang="ru-RU" dirty="0" err="1">
                <a:latin typeface="+mn-lt"/>
                <a:cs typeface="Arial" charset="0"/>
              </a:rPr>
              <a:t>дигоксина</a:t>
            </a:r>
            <a:endParaRPr lang="ru-RU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Потеря аппетита.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Тошнота или рвота.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Появление цветных (желтых 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Или зеленых) «ореолов» 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перед глазами.</a:t>
            </a:r>
          </a:p>
          <a:p>
            <a:pPr eaLnBrk="1" hangingPunct="1">
              <a:defRPr/>
            </a:pPr>
            <a:endParaRPr lang="ru-RU" dirty="0">
              <a:latin typeface="+mn-lt"/>
              <a:cs typeface="Arial" charset="0"/>
            </a:endParaRP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Выраженное замедление ритма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сердца (менее 50 ударов в минуту).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Перебои в работе сердца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(экстрасистолия).</a:t>
            </a:r>
          </a:p>
          <a:p>
            <a:pPr eaLnBrk="1" hangingPunct="1">
              <a:defRPr/>
            </a:pPr>
            <a:r>
              <a:rPr lang="ru-RU" i="1" dirty="0">
                <a:solidFill>
                  <a:schemeClr val="accent4">
                    <a:lumMod val="75000"/>
                  </a:schemeClr>
                </a:solidFill>
                <a:latin typeface="+mn-lt"/>
                <a:cs typeface="Arial" charset="0"/>
              </a:rPr>
              <a:t>При появлении побочных эффектов сообщите врачу</a:t>
            </a:r>
          </a:p>
          <a:p>
            <a:pPr eaLnBrk="1" hangingPunct="1"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>
            <a:extLst>
              <a:ext uri="{FF2B5EF4-FFF2-40B4-BE49-F238E27FC236}">
                <a16:creationId xmlns:a16="http://schemas.microsoft.com/office/drawing/2014/main" id="{7A8AE361-3D83-6F46-F75B-55E0969F5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912" y="679901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Бета-блокаторы</a:t>
            </a:r>
            <a:endParaRPr lang="ru-RU" dirty="0"/>
          </a:p>
        </p:txBody>
      </p:sp>
      <p:sp>
        <p:nvSpPr>
          <p:cNvPr id="71683" name="Содержимое 2">
            <a:extLst>
              <a:ext uri="{FF2B5EF4-FFF2-40B4-BE49-F238E27FC236}">
                <a16:creationId xmlns:a16="http://schemas.microsoft.com/office/drawing/2014/main" id="{CCCCC212-8312-24F0-0BC5-6CC196F79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9927" y="1528949"/>
            <a:ext cx="41148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Бета-блокаторы</a:t>
            </a:r>
          </a:p>
          <a:p>
            <a:pPr eaLnBrk="1" hangingPunct="1"/>
            <a:r>
              <a:rPr lang="ru-RU" altLang="ru-RU" sz="2000" dirty="0"/>
              <a:t>Замедляют ритм сердца, сердце начинает работать более экономно.</a:t>
            </a:r>
          </a:p>
          <a:p>
            <a:pPr eaLnBrk="1" hangingPunct="1"/>
            <a:r>
              <a:rPr lang="ru-RU" altLang="ru-RU" sz="2000" dirty="0"/>
              <a:t>Уменьшают негативное влияние избытка гормонов на сердце.</a:t>
            </a:r>
          </a:p>
          <a:p>
            <a:pPr eaLnBrk="1" hangingPunct="1"/>
            <a:r>
              <a:rPr lang="ru-RU" altLang="ru-RU" sz="2000" dirty="0"/>
              <a:t> При длительном приеме улучшают функцию сердца.</a:t>
            </a:r>
          </a:p>
          <a:p>
            <a:pPr eaLnBrk="1" hangingPunct="1"/>
            <a:r>
              <a:rPr lang="ru-RU" altLang="ru-RU" sz="2000" dirty="0"/>
              <a:t>Увеличивают продолжительность жизни, снижают необходимость в госпитализации, улучшают самочувствие.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2E9D16F0-8DA9-D2E7-3B3E-02FF27245C5C}"/>
              </a:ext>
            </a:extLst>
          </p:cNvPr>
          <p:cNvSpPr txBox="1">
            <a:spLocks/>
          </p:cNvSpPr>
          <p:nvPr/>
        </p:nvSpPr>
        <p:spPr bwMode="auto">
          <a:xfrm>
            <a:off x="6310499" y="1857191"/>
            <a:ext cx="392906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2000" dirty="0" err="1">
                <a:latin typeface="+mn-lt"/>
                <a:cs typeface="Arial" charset="0"/>
              </a:rPr>
              <a:t>Бета-блокаторы</a:t>
            </a:r>
            <a:r>
              <a:rPr lang="ru-RU" sz="2000" dirty="0">
                <a:latin typeface="+mn-lt"/>
                <a:cs typeface="Arial" charset="0"/>
              </a:rPr>
              <a:t>, применяемые</a:t>
            </a:r>
          </a:p>
          <a:p>
            <a:pPr eaLnBrk="1" hangingPunct="1">
              <a:defRPr/>
            </a:pPr>
            <a:r>
              <a:rPr lang="ru-RU" sz="2000" dirty="0">
                <a:latin typeface="+mn-lt"/>
                <a:cs typeface="Arial" charset="0"/>
              </a:rPr>
              <a:t>для лечения хронической</a:t>
            </a:r>
          </a:p>
          <a:p>
            <a:pPr eaLnBrk="1" hangingPunct="1">
              <a:defRPr/>
            </a:pPr>
            <a:r>
              <a:rPr lang="ru-RU" sz="2000" dirty="0">
                <a:latin typeface="+mn-lt"/>
                <a:cs typeface="Arial" charset="0"/>
              </a:rPr>
              <a:t>Сердечной Недостаточности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</a:t>
            </a:r>
            <a:r>
              <a:rPr lang="ru-RU" dirty="0" err="1">
                <a:latin typeface="+mn-lt"/>
                <a:cs typeface="Arial" charset="0"/>
              </a:rPr>
              <a:t>Бисопролол</a:t>
            </a:r>
            <a:r>
              <a:rPr lang="ru-RU" dirty="0">
                <a:latin typeface="+mn-lt"/>
                <a:cs typeface="Arial" charset="0"/>
              </a:rPr>
              <a:t> (</a:t>
            </a:r>
            <a:r>
              <a:rPr lang="ru-RU" dirty="0" err="1">
                <a:latin typeface="+mn-lt"/>
                <a:cs typeface="Arial" charset="0"/>
              </a:rPr>
              <a:t>Биол</a:t>
            </a:r>
            <a:r>
              <a:rPr lang="ru-RU" dirty="0">
                <a:latin typeface="+mn-lt"/>
                <a:cs typeface="Arial" charset="0"/>
              </a:rPr>
              <a:t>, </a:t>
            </a:r>
            <a:r>
              <a:rPr lang="ru-RU" dirty="0" err="1">
                <a:latin typeface="+mn-lt"/>
                <a:cs typeface="Arial" charset="0"/>
              </a:rPr>
              <a:t>Конкор</a:t>
            </a:r>
            <a:r>
              <a:rPr lang="ru-RU" dirty="0">
                <a:latin typeface="+mn-lt"/>
                <a:cs typeface="Arial" charset="0"/>
              </a:rPr>
              <a:t>)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</a:t>
            </a:r>
            <a:r>
              <a:rPr lang="ru-RU" dirty="0" err="1">
                <a:latin typeface="+mn-lt"/>
                <a:cs typeface="Arial" charset="0"/>
              </a:rPr>
              <a:t>Метопролол</a:t>
            </a:r>
            <a:r>
              <a:rPr lang="ru-RU" dirty="0">
                <a:latin typeface="+mn-lt"/>
                <a:cs typeface="Arial" charset="0"/>
              </a:rPr>
              <a:t> (</a:t>
            </a:r>
            <a:r>
              <a:rPr lang="ru-RU" dirty="0" err="1">
                <a:latin typeface="+mn-lt"/>
                <a:cs typeface="Arial" charset="0"/>
              </a:rPr>
              <a:t>М-Зок</a:t>
            </a:r>
            <a:r>
              <a:rPr lang="ru-RU" dirty="0">
                <a:latin typeface="+mn-lt"/>
                <a:cs typeface="Arial" charset="0"/>
              </a:rPr>
              <a:t>)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</a:t>
            </a:r>
            <a:r>
              <a:rPr lang="ru-RU" dirty="0" err="1">
                <a:latin typeface="+mn-lt"/>
                <a:cs typeface="Arial" charset="0"/>
              </a:rPr>
              <a:t>Карведилол</a:t>
            </a:r>
            <a:r>
              <a:rPr lang="ru-RU" dirty="0">
                <a:latin typeface="+mn-lt"/>
                <a:cs typeface="Arial" charset="0"/>
              </a:rPr>
              <a:t> (</a:t>
            </a:r>
            <a:r>
              <a:rPr lang="ru-RU" dirty="0" err="1">
                <a:latin typeface="+mn-lt"/>
                <a:cs typeface="Arial" charset="0"/>
              </a:rPr>
              <a:t>Дилатренд</a:t>
            </a:r>
            <a:r>
              <a:rPr lang="ru-RU" dirty="0">
                <a:latin typeface="+mn-lt"/>
                <a:cs typeface="Arial" charset="0"/>
              </a:rPr>
              <a:t>, </a:t>
            </a:r>
            <a:r>
              <a:rPr lang="ru-RU" dirty="0" err="1">
                <a:latin typeface="+mn-lt"/>
                <a:cs typeface="Arial" charset="0"/>
              </a:rPr>
              <a:t>Акридилол</a:t>
            </a:r>
            <a:r>
              <a:rPr lang="ru-RU" dirty="0">
                <a:latin typeface="+mn-lt"/>
                <a:cs typeface="Arial" charset="0"/>
              </a:rPr>
              <a:t>)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  <a:defRPr/>
            </a:pPr>
            <a:r>
              <a:rPr lang="ru-RU" dirty="0" err="1">
                <a:latin typeface="+mn-lt"/>
                <a:cs typeface="Arial" charset="0"/>
              </a:rPr>
              <a:t>Небиволол</a:t>
            </a:r>
            <a:r>
              <a:rPr lang="ru-RU" dirty="0">
                <a:latin typeface="+mn-lt"/>
                <a:cs typeface="Arial" charset="0"/>
              </a:rPr>
              <a:t> (</a:t>
            </a:r>
            <a:r>
              <a:rPr lang="ru-RU" dirty="0" err="1">
                <a:latin typeface="+mn-lt"/>
                <a:cs typeface="Arial" charset="0"/>
              </a:rPr>
              <a:t>Небилет</a:t>
            </a:r>
            <a:r>
              <a:rPr lang="ru-RU" dirty="0">
                <a:latin typeface="+mn-lt"/>
                <a:cs typeface="Arial" charset="0"/>
              </a:rPr>
              <a:t>)</a:t>
            </a:r>
          </a:p>
          <a:p>
            <a:pPr eaLnBrk="1" hangingPunct="1">
              <a:defRPr/>
            </a:pPr>
            <a:endParaRPr lang="ru-RU" dirty="0">
              <a:latin typeface="+mn-lt"/>
              <a:cs typeface="Arial" charset="0"/>
            </a:endParaRPr>
          </a:p>
          <a:p>
            <a:pPr eaLnBrk="1" hangingPunct="1"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BA217A8B-CCEB-7B0A-D516-0D7A4A8AB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596773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/>
              <a:t>Бета-блокаторы</a:t>
            </a:r>
            <a:endParaRPr lang="ru-RU" dirty="0"/>
          </a:p>
        </p:txBody>
      </p:sp>
      <p:sp>
        <p:nvSpPr>
          <p:cNvPr id="72707" name="Содержимое 2">
            <a:extLst>
              <a:ext uri="{FF2B5EF4-FFF2-40B4-BE49-F238E27FC236}">
                <a16:creationId xmlns:a16="http://schemas.microsoft.com/office/drawing/2014/main" id="{152C7C65-2A9A-2169-01E6-F88D76B72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919" y="1735264"/>
            <a:ext cx="411480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Бета-блокаторы</a:t>
            </a:r>
          </a:p>
          <a:p>
            <a:pPr eaLnBrk="1" hangingPunct="1"/>
            <a:r>
              <a:rPr lang="ru-RU" altLang="ru-RU" sz="2000" dirty="0"/>
              <a:t>Замедляют ритм сердца, сердце начинает работать более экономно.</a:t>
            </a:r>
          </a:p>
          <a:p>
            <a:pPr eaLnBrk="1" hangingPunct="1"/>
            <a:r>
              <a:rPr lang="ru-RU" altLang="ru-RU" sz="2000" dirty="0"/>
              <a:t>Уменьшают негативное влияние избытка гормонов на сердце.</a:t>
            </a:r>
          </a:p>
          <a:p>
            <a:pPr eaLnBrk="1" hangingPunct="1"/>
            <a:r>
              <a:rPr lang="ru-RU" altLang="ru-RU" sz="2000" dirty="0"/>
              <a:t> При длительном приеме улучшают функцию сердца.</a:t>
            </a:r>
          </a:p>
          <a:p>
            <a:pPr eaLnBrk="1" hangingPunct="1"/>
            <a:r>
              <a:rPr lang="ru-RU" altLang="ru-RU" sz="2000" dirty="0"/>
              <a:t>Увеличивают продолжительность жизни, снижают необходимость в госпитализации, улучшают самочувствие.</a:t>
            </a:r>
          </a:p>
        </p:txBody>
      </p:sp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AFDF8A79-C078-D429-BE2A-25C4DC9F943E}"/>
              </a:ext>
            </a:extLst>
          </p:cNvPr>
          <p:cNvSpPr txBox="1">
            <a:spLocks/>
          </p:cNvSpPr>
          <p:nvPr/>
        </p:nvSpPr>
        <p:spPr bwMode="auto">
          <a:xfrm>
            <a:off x="6262998" y="1830266"/>
            <a:ext cx="3929063" cy="352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r>
              <a:rPr lang="ru-RU" sz="2000" dirty="0" err="1">
                <a:latin typeface="+mn-lt"/>
                <a:cs typeface="Arial" charset="0"/>
              </a:rPr>
              <a:t>Бета-блокаторы</a:t>
            </a:r>
            <a:r>
              <a:rPr lang="ru-RU" sz="2000" dirty="0">
                <a:latin typeface="+mn-lt"/>
                <a:cs typeface="Arial" charset="0"/>
              </a:rPr>
              <a:t>, применяемые</a:t>
            </a:r>
          </a:p>
          <a:p>
            <a:pPr eaLnBrk="1" hangingPunct="1">
              <a:defRPr/>
            </a:pPr>
            <a:r>
              <a:rPr lang="ru-RU" sz="2000" dirty="0">
                <a:latin typeface="+mn-lt"/>
                <a:cs typeface="Arial" charset="0"/>
              </a:rPr>
              <a:t>для лечения хронической</a:t>
            </a:r>
          </a:p>
          <a:p>
            <a:pPr eaLnBrk="1" hangingPunct="1">
              <a:defRPr/>
            </a:pPr>
            <a:r>
              <a:rPr lang="ru-RU" sz="2000" dirty="0">
                <a:latin typeface="+mn-lt"/>
                <a:cs typeface="Arial" charset="0"/>
              </a:rPr>
              <a:t>Сердечной Недостаточности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</a:t>
            </a:r>
            <a:r>
              <a:rPr lang="ru-RU" dirty="0" err="1">
                <a:latin typeface="+mn-lt"/>
                <a:cs typeface="Arial" charset="0"/>
              </a:rPr>
              <a:t>Бисопролол</a:t>
            </a:r>
            <a:r>
              <a:rPr lang="ru-RU" dirty="0">
                <a:latin typeface="+mn-lt"/>
                <a:cs typeface="Arial" charset="0"/>
              </a:rPr>
              <a:t> (</a:t>
            </a:r>
            <a:r>
              <a:rPr lang="ru-RU" dirty="0" err="1">
                <a:latin typeface="+mn-lt"/>
                <a:cs typeface="Arial" charset="0"/>
              </a:rPr>
              <a:t>Конкор</a:t>
            </a:r>
            <a:r>
              <a:rPr lang="ru-RU" dirty="0">
                <a:latin typeface="+mn-lt"/>
                <a:cs typeface="Arial" charset="0"/>
              </a:rPr>
              <a:t>)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</a:t>
            </a:r>
            <a:r>
              <a:rPr lang="ru-RU" dirty="0" err="1">
                <a:latin typeface="+mn-lt"/>
                <a:cs typeface="Arial" charset="0"/>
              </a:rPr>
              <a:t>Метопролол</a:t>
            </a:r>
            <a:r>
              <a:rPr lang="ru-RU" dirty="0">
                <a:latin typeface="+mn-lt"/>
                <a:cs typeface="Arial" charset="0"/>
              </a:rPr>
              <a:t> (</a:t>
            </a:r>
            <a:r>
              <a:rPr lang="ru-RU" dirty="0" err="1">
                <a:latin typeface="+mn-lt"/>
                <a:cs typeface="Arial" charset="0"/>
              </a:rPr>
              <a:t>М-Зок</a:t>
            </a:r>
            <a:r>
              <a:rPr lang="ru-RU" dirty="0">
                <a:latin typeface="+mn-lt"/>
                <a:cs typeface="Arial" charset="0"/>
              </a:rPr>
              <a:t>)</a:t>
            </a:r>
          </a:p>
          <a:p>
            <a:pPr eaLnBrk="1" hangingPunct="1">
              <a:defRPr/>
            </a:pPr>
            <a:r>
              <a:rPr lang="ru-RU" dirty="0">
                <a:latin typeface="+mn-lt"/>
                <a:cs typeface="Arial" charset="0"/>
              </a:rPr>
              <a:t>• </a:t>
            </a:r>
            <a:r>
              <a:rPr lang="ru-RU" dirty="0" err="1">
                <a:latin typeface="+mn-lt"/>
                <a:cs typeface="Arial" charset="0"/>
              </a:rPr>
              <a:t>Карведилол</a:t>
            </a:r>
            <a:r>
              <a:rPr lang="ru-RU" dirty="0">
                <a:latin typeface="+mn-lt"/>
                <a:cs typeface="Arial" charset="0"/>
              </a:rPr>
              <a:t> (</a:t>
            </a:r>
            <a:r>
              <a:rPr lang="ru-RU" dirty="0" err="1">
                <a:latin typeface="+mn-lt"/>
                <a:cs typeface="Arial" charset="0"/>
              </a:rPr>
              <a:t>Дилатренд</a:t>
            </a:r>
            <a:r>
              <a:rPr lang="ru-RU" dirty="0">
                <a:latin typeface="+mn-lt"/>
                <a:cs typeface="Arial" charset="0"/>
              </a:rPr>
              <a:t>)</a:t>
            </a:r>
          </a:p>
          <a:p>
            <a:pPr eaLnBrk="1" hangingPunct="1">
              <a:defRPr/>
            </a:pPr>
            <a:endParaRPr lang="ru-RU" dirty="0"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://media3.picsearch.com/is?fhFGPFMVI8YbctRONbUh4YMmgwqSG_XYDiWpInVbKic">
            <a:hlinkClick r:id="rId2"/>
            <a:extLst>
              <a:ext uri="{FF2B5EF4-FFF2-40B4-BE49-F238E27FC236}">
                <a16:creationId xmlns:a16="http://schemas.microsoft.com/office/drawing/2014/main" id="{8E883214-B4C2-BFBF-A94B-618AA7200A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4093" y="2487881"/>
            <a:ext cx="1576387" cy="149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id="{5A4CEF3B-4356-75C1-7E00-3B54679A8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520" y="188913"/>
            <a:ext cx="11181669" cy="106987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Побочные эффекты </a:t>
            </a:r>
            <a:r>
              <a:rPr lang="ru-RU" sz="4000" dirty="0" err="1"/>
              <a:t>бета-блокаторов</a:t>
            </a:r>
            <a:endParaRPr lang="ru-RU" sz="4000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E7004736-F996-A550-1648-6E5C7E484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657" y="2143124"/>
            <a:ext cx="7686675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Выраженная брадикардия: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замедление пульса (менее 50 ударов в минуту).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 Гипотония (избыточное снижение артериального давления).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 Усиление симптомов сердечной недостаточности.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 Усиление слабости.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400" i="1" dirty="0">
                <a:solidFill>
                  <a:schemeClr val="accent4">
                    <a:lumMod val="75000"/>
                  </a:schemeClr>
                </a:solidFill>
              </a:rPr>
              <a:t>При появлении побочных эффектов  сообщите врачу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>
            <a:extLst>
              <a:ext uri="{FF2B5EF4-FFF2-40B4-BE49-F238E27FC236}">
                <a16:creationId xmlns:a16="http://schemas.microsoft.com/office/drawing/2014/main" id="{DACFE8E7-7ED4-FC96-96DD-EC874CD3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571168"/>
            <a:ext cx="10515600" cy="4476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3200" i="1" dirty="0"/>
              <a:t>Как Вы можете улучшить пользу качество медикаментозной  терапии?</a:t>
            </a:r>
            <a:endParaRPr lang="ru-RU" altLang="ru-RU" sz="3200" dirty="0"/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FB899BD3-4E0A-3229-DB00-77D5B979A2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Периодически задавайте себе вопросы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Можете ли Вы принимать препараты утром?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Должны ли Вы принимать препараты  вместе с пищей или на голодный желудок?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Точно ли Вы следуете предписаниям врача?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Знаете ли Вы, какие препараты принимаете?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i="1" dirty="0">
                <a:solidFill>
                  <a:srgbClr val="FF0000"/>
                </a:solidFill>
              </a:rPr>
              <a:t>Если у Вас возникают сомнения по поводу получаемого лечения, свяжитесь с врачом или медицинской сестрой и уточните все вопросы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Заголовок 1">
            <a:extLst>
              <a:ext uri="{FF2B5EF4-FFF2-40B4-BE49-F238E27FC236}">
                <a16:creationId xmlns:a16="http://schemas.microsoft.com/office/drawing/2014/main" id="{293EFE32-64FE-0BDB-A663-7D3950F8F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645" y="393391"/>
            <a:ext cx="8229600" cy="939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Роль лечебного питания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75779" name="Содержимое 2">
            <a:extLst>
              <a:ext uri="{FF2B5EF4-FFF2-40B4-BE49-F238E27FC236}">
                <a16:creationId xmlns:a16="http://schemas.microsoft.com/office/drawing/2014/main" id="{A7A965E8-78E9-BB3B-3495-67292E4FF2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645" y="1964160"/>
            <a:ext cx="11537558" cy="32146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• Потеря мышечной массы является серьезной проблемой для больных с длительно протекающей сердечной сердечной недостаточностью.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• Часто она может быть незаметна на глаз, из-за избыточного количества подкожно-жировой клетчатки или наличия отеков.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• При сердечной недостаточности, особенно у пациентов III и IV функционального класса часто происходит выраженная потеря мышечной массы, которая ухудшает прогноз их жизни, качество жизни и усугубляет течение заболевания</a:t>
            </a:r>
          </a:p>
        </p:txBody>
      </p:sp>
      <p:pic>
        <p:nvPicPr>
          <p:cNvPr id="75780" name="Picture 2">
            <a:extLst>
              <a:ext uri="{FF2B5EF4-FFF2-40B4-BE49-F238E27FC236}">
                <a16:creationId xmlns:a16="http://schemas.microsoft.com/office/drawing/2014/main" id="{95DD5B98-C99D-2A29-17F6-6F6D47486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0" y="4500563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>
            <a:extLst>
              <a:ext uri="{FF2B5EF4-FFF2-40B4-BE49-F238E27FC236}">
                <a16:creationId xmlns:a16="http://schemas.microsoft.com/office/drawing/2014/main" id="{D39A86D6-5847-26F1-8A00-0E61AE9F1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665" y="207819"/>
            <a:ext cx="11525869" cy="114300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2800" dirty="0"/>
              <a:t>При сердечной недостаточности может нарушаться всасывание белка и питательных веществ. Почему это происходит?</a:t>
            </a:r>
            <a:br>
              <a:rPr lang="ru-RU" altLang="ru-RU" sz="2800" dirty="0"/>
            </a:br>
            <a:endParaRPr lang="ru-RU" altLang="ru-RU" sz="2800" dirty="0"/>
          </a:p>
        </p:txBody>
      </p:sp>
      <p:sp>
        <p:nvSpPr>
          <p:cNvPr id="45059" name="Содержимое 2">
            <a:extLst>
              <a:ext uri="{FF2B5EF4-FFF2-40B4-BE49-F238E27FC236}">
                <a16:creationId xmlns:a16="http://schemas.microsoft.com/office/drawing/2014/main" id="{3FCABFF9-A5FA-8F2C-8CBB-C446AA4CD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388" y="1600200"/>
            <a:ext cx="11008425" cy="525780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Хроническая сердечная недостаточность - это состояние, при котором нарушается функционирование многих органов и систем организма.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Желудочно-кишечный тракт не является исключением.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Наибольшие изменения происходят в тонком кишечнике – в той части кишечника, которая отвечает за всасывание питательных веществ: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происходит отек стенки кишечника,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en-US" sz="2000" dirty="0"/>
              <a:t> </a:t>
            </a:r>
            <a:r>
              <a:rPr lang="ru-RU" sz="2000" dirty="0"/>
              <a:t>уменьшение количества ворсинок</a:t>
            </a:r>
          </a:p>
          <a:p>
            <a:pPr eaLnBrk="1" fontAlgn="auto" hangingPunct="1">
              <a:spcAft>
                <a:spcPts val="0"/>
              </a:spcAft>
              <a:buFont typeface="Arial" charset="0"/>
              <a:buChar char="•"/>
              <a:defRPr/>
            </a:pPr>
            <a:r>
              <a:rPr lang="ru-RU" sz="2000" dirty="0"/>
              <a:t>венозный застой.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000" dirty="0"/>
              <a:t>	В результате этих процессов нарушается всасывание питательных веществ и прежде всего белка. Это приводит к </a:t>
            </a:r>
            <a:r>
              <a:rPr lang="ru-RU" sz="2000" dirty="0" err="1"/>
              <a:t>белково</a:t>
            </a:r>
            <a:r>
              <a:rPr lang="ru-RU" sz="2000" dirty="0"/>
              <a:t> –энергетической недостаточности, которую организм восполняет за счет собственных белков, в первую очередь мышечных. В этих условиях хорошим подспорьем является назначение сбалансированных </a:t>
            </a: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питательных смесей</a:t>
            </a:r>
            <a:r>
              <a:rPr lang="ru-RU" sz="2000" dirty="0"/>
              <a:t>. Больные, получающие около четверти суточного рациона в виде питательных смесей, лучше переносят физические нагрузки и реже госпитализируются.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95885DB-1FD2-A280-3E7B-77124AD1D0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Заболевания и состояния, которые могут осложнить течение сердечной недостаточности и ухудшить ваше состояния</a:t>
            </a:r>
          </a:p>
        </p:txBody>
      </p:sp>
    </p:spTree>
    <p:extLst>
      <p:ext uri="{BB962C8B-B14F-4D97-AF65-F5344CB8AC3E}">
        <p14:creationId xmlns:p14="http://schemas.microsoft.com/office/powerpoint/2010/main" val="3448320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Текст 11">
            <a:extLst>
              <a:ext uri="{FF2B5EF4-FFF2-40B4-BE49-F238E27FC236}">
                <a16:creationId xmlns:a16="http://schemas.microsoft.com/office/drawing/2014/main" id="{AB8EC549-B6D5-F2A5-F486-159E4B4A99FF}"/>
              </a:ext>
            </a:extLst>
          </p:cNvPr>
          <p:cNvSpPr txBox="1">
            <a:spLocks/>
          </p:cNvSpPr>
          <p:nvPr/>
        </p:nvSpPr>
        <p:spPr bwMode="auto">
          <a:xfrm>
            <a:off x="929641" y="357188"/>
            <a:ext cx="4829175" cy="160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chemeClr val="bg1"/>
                </a:solidFill>
              </a:rPr>
              <a:t>Наиболее частые причины</a:t>
            </a:r>
            <a:br>
              <a:rPr lang="ru-RU" altLang="ru-RU" dirty="0">
                <a:solidFill>
                  <a:schemeClr val="bg1"/>
                </a:solidFill>
              </a:rPr>
            </a:br>
            <a:r>
              <a:rPr lang="ru-RU" altLang="ru-RU" dirty="0">
                <a:solidFill>
                  <a:schemeClr val="bg1"/>
                </a:solidFill>
              </a:rPr>
              <a:t>сердечной недостаточности?</a:t>
            </a:r>
          </a:p>
        </p:txBody>
      </p:sp>
      <p:sp>
        <p:nvSpPr>
          <p:cNvPr id="37892" name="Текст 13">
            <a:extLst>
              <a:ext uri="{FF2B5EF4-FFF2-40B4-BE49-F238E27FC236}">
                <a16:creationId xmlns:a16="http://schemas.microsoft.com/office/drawing/2014/main" id="{950B4FD4-E27F-81C3-06DB-010755EB3DED}"/>
              </a:ext>
            </a:extLst>
          </p:cNvPr>
          <p:cNvSpPr txBox="1">
            <a:spLocks/>
          </p:cNvSpPr>
          <p:nvPr/>
        </p:nvSpPr>
        <p:spPr bwMode="auto">
          <a:xfrm>
            <a:off x="7096125" y="454343"/>
            <a:ext cx="3114675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>
                <a:solidFill>
                  <a:schemeClr val="bg1"/>
                </a:solidFill>
              </a:rPr>
              <a:t>Что происходит?</a:t>
            </a:r>
          </a:p>
        </p:txBody>
      </p:sp>
      <p:sp>
        <p:nvSpPr>
          <p:cNvPr id="37893" name="Содержимое 14">
            <a:extLst>
              <a:ext uri="{FF2B5EF4-FFF2-40B4-BE49-F238E27FC236}">
                <a16:creationId xmlns:a16="http://schemas.microsoft.com/office/drawing/2014/main" id="{A1020A4B-069E-102B-3C77-0FD7E40CE082}"/>
              </a:ext>
            </a:extLst>
          </p:cNvPr>
          <p:cNvSpPr txBox="1">
            <a:spLocks/>
          </p:cNvSpPr>
          <p:nvPr/>
        </p:nvSpPr>
        <p:spPr bwMode="auto">
          <a:xfrm>
            <a:off x="6433186" y="1960563"/>
            <a:ext cx="4074794" cy="395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dirty="0"/>
              <a:t>Все эти факторы приводят к тому, что сердце увеличивается в размерах, плохо сокращается и хуже перекачивает кровь.</a:t>
            </a:r>
          </a:p>
          <a:p>
            <a:pPr eaLnBrk="1" hangingPunct="1"/>
            <a:endParaRPr lang="ru-RU" altLang="ru-RU" dirty="0"/>
          </a:p>
        </p:txBody>
      </p:sp>
      <p:pic>
        <p:nvPicPr>
          <p:cNvPr id="16" name="Рисунок 15" descr="Изображение выглядит как текст, Реклама в Интернете, Рекламный проспек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DADE6D6-AFA4-3D41-A3CD-1E78D768C28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79348" t="40922" b="38119"/>
          <a:stretch/>
        </p:blipFill>
        <p:spPr>
          <a:xfrm>
            <a:off x="14287" y="3936207"/>
            <a:ext cx="1072515" cy="612256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кст, Реклама в Интернете, Рекламный проспек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9E830D6-7557-3837-062A-99FDB1534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5497" t="64363" r="66192" b="17362"/>
          <a:stretch/>
        </p:blipFill>
        <p:spPr>
          <a:xfrm>
            <a:off x="14287" y="1984303"/>
            <a:ext cx="1028700" cy="57751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текст, Реклама в Интернете, Рекламный проспект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8260435E-F4AA-B87F-0808-7CE304E5A73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2834" t="16588" r="19126" b="59287"/>
          <a:stretch/>
        </p:blipFill>
        <p:spPr>
          <a:xfrm>
            <a:off x="0" y="5238203"/>
            <a:ext cx="1013458" cy="762366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екст, снимок экрана, диаграмма">
            <a:extLst>
              <a:ext uri="{FF2B5EF4-FFF2-40B4-BE49-F238E27FC236}">
                <a16:creationId xmlns:a16="http://schemas.microsoft.com/office/drawing/2014/main" id="{D630ED40-4F6B-CB24-8D8C-41AD61413D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t="25000" r="67916" b="42384"/>
          <a:stretch/>
        </p:blipFill>
        <p:spPr>
          <a:xfrm>
            <a:off x="4676775" y="3052621"/>
            <a:ext cx="1028700" cy="7527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0184C38-72DA-D3DA-EC16-14451C20B20D}"/>
              </a:ext>
            </a:extLst>
          </p:cNvPr>
          <p:cNvSpPr txBox="1"/>
          <p:nvPr/>
        </p:nvSpPr>
        <p:spPr>
          <a:xfrm>
            <a:off x="0" y="7646316"/>
            <a:ext cx="2488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>
                <a:hlinkClick r:id="rId5" tooltip="https://www.frontiersin.org/articles/10.3389/fphar.2020.00872/full"/>
              </a:rPr>
              <a:t>Это изображение</a:t>
            </a:r>
            <a:r>
              <a:rPr lang="ru-RU" sz="900"/>
              <a:t>, автор: Неизвестный автор, лицензия: </a:t>
            </a:r>
            <a:r>
              <a:rPr lang="ru-RU" sz="900">
                <a:hlinkClick r:id="rId6" tooltip="https://creativecommons.org/licenses/by/3.0/"/>
              </a:rPr>
              <a:t>CC BY</a:t>
            </a:r>
            <a:endParaRPr lang="ru-RU" sz="900"/>
          </a:p>
        </p:txBody>
      </p:sp>
      <p:graphicFrame>
        <p:nvGraphicFramePr>
          <p:cNvPr id="37895" name="Содержимое 7">
            <a:extLst>
              <a:ext uri="{FF2B5EF4-FFF2-40B4-BE49-F238E27FC236}">
                <a16:creationId xmlns:a16="http://schemas.microsoft.com/office/drawing/2014/main" id="{2DB8746A-55B7-6A9C-4288-E4B2E4111A0C}"/>
              </a:ext>
            </a:extLst>
          </p:cNvPr>
          <p:cNvGraphicFramePr/>
          <p:nvPr/>
        </p:nvGraphicFramePr>
        <p:xfrm>
          <a:off x="1072515" y="1960563"/>
          <a:ext cx="4543425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5" name="Рисунок 24" descr="Изображение выглядит как зарисовка, рисунок, Стеклянная буты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58E3161-450A-5BC4-1231-3EDE6C008FD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4900749" y="4673054"/>
            <a:ext cx="774248" cy="1238797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1A192C-B801-FFEE-4463-85F0A5C6BB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5870" y="435242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ru-RU" dirty="0"/>
              <a:t>Анемия и дефицит железа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A2A6E6-FFFC-BCA8-6DC7-00D934981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8813" y="1623745"/>
            <a:ext cx="11084626" cy="4351338"/>
          </a:xfrm>
        </p:spPr>
        <p:txBody>
          <a:bodyPr>
            <a:noAutofit/>
          </a:bodyPr>
          <a:lstStyle/>
          <a:p>
            <a:r>
              <a:rPr lang="ru-RU" sz="2400" dirty="0"/>
              <a:t>При анемии наблюдается аномально низкая концентрация гемоглобина в крови. Гемоглобин – это белок, который связывает кислород. Поэтому, если его недостаточно ваш организм будет дополнительно испытывать недостаток кислорода, а сердцу придется работать еще активнее. Такая дополнительная нагрузка может усилить сердечную недостаточность. Если у вас возникла анемия, ваше ощущение усталости будет нарастать, вы начнете еще хуже переносить физические нагрузки </a:t>
            </a:r>
          </a:p>
          <a:p>
            <a:endParaRPr lang="ru-RU" sz="2400" dirty="0"/>
          </a:p>
          <a:p>
            <a:r>
              <a:rPr lang="ru-RU" sz="2400" dirty="0"/>
              <a:t>Анемия развивается по нескольким причинам. Частой причиной является хроническая кровопотеря, например кровотечение из кишечника. Эритроциты вырабатывает костный мозг, и такие заболевания, как почечная недостаточность или хроническое воспаление, а также лечение рака, могут снизить выработку эритроцитов костным мозгом и привести к развитию анемии.</a:t>
            </a:r>
          </a:p>
        </p:txBody>
      </p:sp>
      <p:pic>
        <p:nvPicPr>
          <p:cNvPr id="5" name="Рисунок 4" descr="Изображение выглядит как красный, сердце&#10;&#10;Автоматически созданное описание">
            <a:extLst>
              <a:ext uri="{FF2B5EF4-FFF2-40B4-BE49-F238E27FC236}">
                <a16:creationId xmlns:a16="http://schemas.microsoft.com/office/drawing/2014/main" id="{FC6607D5-2E64-71A4-4B11-036D281530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9610" r="48485"/>
          <a:stretch/>
        </p:blipFill>
        <p:spPr>
          <a:xfrm>
            <a:off x="0" y="0"/>
            <a:ext cx="1245870" cy="141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474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394A1E-405C-BE18-2FB0-1306D7FF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0870" cy="4699000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/>
              <a:t>Дефицит железа (ДЖ) — самый распространенный в мире дефицит питательных веществ. Он широко распространен среди больных с сердечной недостаточностью, независимо от причины заболевания. ДЖ также часто встречается у людей, не страдающих анемией. ДЖ особенно часто встречается у пожилых и слабых людей с сердечной недостаточностью, у которых часто диагностированы другие серьезные заболевания, например, хроническая болезнь почек, сахарный диабет или хроническая болезнь легких. У женщин ДЖ встречается чаще. </a:t>
            </a:r>
          </a:p>
          <a:p>
            <a:r>
              <a:rPr lang="ru-RU" sz="3800" dirty="0"/>
              <a:t>Железо — питательное вещество, жизненно необходимое для оптимального образования эритроцитов (эритропоэза). Железо — важнейшая составляющая молекулы гемоглобина, которая переносит кислород в крови. Как следствие, дефицит железа в конце концов приводит к анемии. </a:t>
            </a:r>
          </a:p>
          <a:p>
            <a:r>
              <a:rPr lang="ru-RU" sz="3800" dirty="0"/>
              <a:t>Однако дефицит железа важен и сам по себе и его лечение рекомендовано независимо от присутствия или отсутствия анемии. </a:t>
            </a:r>
          </a:p>
          <a:p>
            <a:r>
              <a:rPr lang="ru-RU" sz="3800" dirty="0"/>
              <a:t>Дефицит железа у больных с сердечной недостаточностью имеет многочисленные неблагоприятные клинические проявления. Железо является неотъемлемой частью не только гемоглобина — оно присутствует во всех клетках организма в составе митохондрий — клеточных структур, отвечающих за выработку энергии. </a:t>
            </a:r>
          </a:p>
          <a:p>
            <a:r>
              <a:rPr lang="ru-RU" sz="3800" dirty="0"/>
              <a:t>Поэтому неудивительно, что железо особенно необходимо в тканях с высоким потреблением энергии, таких как сердце и мышцы. Дефицит железа у больных с сердечной недостаточностью связывают с нарушениями работы мышц организма и самого сердца.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3D7A89-B7F1-668F-2DD0-381FAA93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33375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ru-RU" dirty="0"/>
              <a:t>Анемия и дефицит железа</a:t>
            </a:r>
          </a:p>
        </p:txBody>
      </p:sp>
      <p:pic>
        <p:nvPicPr>
          <p:cNvPr id="5" name="Рисунок 4" descr="Изображение выглядит как красный, сердце&#10;&#10;Автоматически созданное описание">
            <a:extLst>
              <a:ext uri="{FF2B5EF4-FFF2-40B4-BE49-F238E27FC236}">
                <a16:creationId xmlns:a16="http://schemas.microsoft.com/office/drawing/2014/main" id="{6DF0AF6E-923E-7943-3F7B-9729C0CD98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9610" r="48485"/>
          <a:stretch/>
        </p:blipFill>
        <p:spPr>
          <a:xfrm>
            <a:off x="10946130" y="408755"/>
            <a:ext cx="1245870" cy="1416870"/>
          </a:xfrm>
          <a:prstGeom prst="rect">
            <a:avLst/>
          </a:prstGeom>
        </p:spPr>
      </p:pic>
      <p:pic>
        <p:nvPicPr>
          <p:cNvPr id="6" name="Picture 4" descr="Иконка Eppendorf в стиле iOS">
            <a:extLst>
              <a:ext uri="{FF2B5EF4-FFF2-40B4-BE49-F238E27FC236}">
                <a16:creationId xmlns:a16="http://schemas.microsoft.com/office/drawing/2014/main" id="{F4E668D6-F30C-27F5-0E44-7F446D423F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1053"/>
            <a:ext cx="64565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19464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3394A1E-405C-BE18-2FB0-1306D7FF6F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866"/>
            <a:ext cx="10515600" cy="4351338"/>
          </a:xfrm>
        </p:spPr>
        <p:txBody>
          <a:bodyPr>
            <a:noAutofit/>
          </a:bodyPr>
          <a:lstStyle/>
          <a:p>
            <a:r>
              <a:rPr lang="ru-RU" sz="1800" dirty="0"/>
              <a:t>Дефицит железа у пациентов с сердечной недостаточностью может возникать в силу комплекса причин. Например: нехваткой железа в рационе питания, повышенными потерями железа и аномальным распределением железа в отделах организма, где оно не может участвовать в обмене веществ (клеточных процессах).</a:t>
            </a:r>
          </a:p>
          <a:p>
            <a:r>
              <a:rPr lang="ru-RU" sz="1800" dirty="0"/>
              <a:t> Дефицит железа также может быть вызван неэффективным всасыванием железа в кишечнике, приемом некоторых препаратов, снижающих кислотность желудка, например, препаратов, обычно используемых для лечения отрыжки и расстройств пищеварения. </a:t>
            </a:r>
          </a:p>
          <a:p>
            <a:r>
              <a:rPr lang="ru-RU" sz="1800" dirty="0"/>
              <a:t>Некоторые продукты, содержащие «</a:t>
            </a:r>
            <a:r>
              <a:rPr lang="ru-RU" sz="1800" dirty="0" err="1"/>
              <a:t>фитаты</a:t>
            </a:r>
            <a:r>
              <a:rPr lang="ru-RU" sz="1800" dirty="0"/>
              <a:t>», например, злаки, зерновые и бобовые, могут снижать всасывание железа. Потеря железа может быть связана с менструальной кровопотерей или распространенными расстройствами желудочно-кишечного тракта, например, язвенной болезнью или колитом.</a:t>
            </a:r>
          </a:p>
          <a:p>
            <a:endParaRPr lang="ru-RU" sz="1800" dirty="0"/>
          </a:p>
          <a:p>
            <a:r>
              <a:rPr lang="ru-RU" sz="1800" dirty="0"/>
              <a:t>Дефицит железа у больных с сердечной недостаточностью может привести к ухудшению типичных симптомов —одышки, быстрой утомляемости, непереносимости физических нагрузок — и неудовлетворительному качеству жизни. Кроме того, ДЖ повышает риск госпитализации по причине сердечной недостаточности, а также может привести к другим серьезным осложнениям.</a:t>
            </a:r>
          </a:p>
          <a:p>
            <a:r>
              <a:rPr lang="ru-RU" sz="1800" dirty="0"/>
              <a:t>Вы должны обсудить вопросы, связанные с балансом железа в организме, со своим лечащим врачом или медсестрой.</a:t>
            </a: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03D7A89-B7F1-668F-2DD0-381FAA936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333375"/>
            <a:ext cx="10515600" cy="447675"/>
          </a:xfrm>
        </p:spPr>
        <p:txBody>
          <a:bodyPr>
            <a:normAutofit fontScale="90000"/>
          </a:bodyPr>
          <a:lstStyle/>
          <a:p>
            <a:r>
              <a:rPr lang="ru-RU" dirty="0"/>
              <a:t>Анемия и дефицит железа</a:t>
            </a:r>
          </a:p>
        </p:txBody>
      </p:sp>
    </p:spTree>
    <p:extLst>
      <p:ext uri="{BB962C8B-B14F-4D97-AF65-F5344CB8AC3E}">
        <p14:creationId xmlns:p14="http://schemas.microsoft.com/office/powerpoint/2010/main" val="13739953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23470B13-8534-9793-20D3-56E165F1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1886" y="274638"/>
            <a:ext cx="10830296" cy="132556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Хроническая сердечная недостаточность</a:t>
            </a:r>
            <a:br>
              <a:rPr lang="ru-RU" sz="2800" dirty="0"/>
            </a:br>
            <a:r>
              <a:rPr lang="ru-RU" sz="2800" dirty="0"/>
              <a:t>и ваше психологическое состояние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79875" name="Содержимое 2">
            <a:extLst>
              <a:ext uri="{FF2B5EF4-FFF2-40B4-BE49-F238E27FC236}">
                <a16:creationId xmlns:a16="http://schemas.microsoft.com/office/drawing/2014/main" id="{115D2F67-E487-6B6B-7A85-DCE311FD8D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7920" y="1701615"/>
            <a:ext cx="11268033" cy="4525962"/>
          </a:xfrm>
        </p:spPr>
        <p:txBody>
          <a:bodyPr/>
          <a:lstStyle/>
          <a:p>
            <a:pPr eaLnBrk="1" hangingPunct="1"/>
            <a:r>
              <a:rPr lang="ru-RU" altLang="ru-RU" sz="1800" dirty="0"/>
              <a:t>Стресс</a:t>
            </a:r>
          </a:p>
          <a:p>
            <a:pPr lvl="1" eaLnBrk="1" hangingPunct="1"/>
            <a:r>
              <a:rPr lang="ru-RU" altLang="ru-RU" sz="1800" dirty="0"/>
              <a:t>Для большинства людей стресс является реалией жизни. Этот термин был предложен в 1936 году канадским физиологом Гансом Селье. Он позаимствовал техническое понятие, означающее напряжение, нажим, давление, из науки о сопротивлении материалов, метко употребив его применительно к человеку. </a:t>
            </a:r>
          </a:p>
          <a:p>
            <a:pPr lvl="1" eaLnBrk="1" hangingPunct="1"/>
            <a:r>
              <a:rPr lang="ru-RU" altLang="ru-RU" sz="1800" dirty="0"/>
              <a:t>Факторы, вызывающие стресс  -стрессоры различны. Усилие, напряжение, утомление, боль, унижение от публичного порицания, неожиданная необходимость максимально сосредоточиться, и даже крупный успех и очень радостное событие –любое из перечисленных состояний ведет к возможности возникновения стресса.</a:t>
            </a:r>
          </a:p>
          <a:p>
            <a:pPr lvl="1" eaLnBrk="1" hangingPunct="1"/>
            <a:r>
              <a:rPr lang="ru-RU" altLang="ru-RU" sz="1800" dirty="0"/>
              <a:t>Человеческий организм реагирует на стрессовую ситуацию стереотипно, одинаковыми биохимическими изменениями, назначение которых – справиться с возросшими требованиями.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Содержимое 2">
            <a:extLst>
              <a:ext uri="{FF2B5EF4-FFF2-40B4-BE49-F238E27FC236}">
                <a16:creationId xmlns:a16="http://schemas.microsoft.com/office/drawing/2014/main" id="{088AFF60-46C1-8EB4-CD66-EE455D4115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2000"/>
              <a:t>Наше тело реагирует на стресс выделением особых «стрессорных» гормонов – адреналина и кортизола. Происходит учащение пульса и повышение кровяного давления, одновременно поднимается уровень сахара в крови.</a:t>
            </a:r>
          </a:p>
          <a:p>
            <a:pPr eaLnBrk="1" hangingPunct="1"/>
            <a:r>
              <a:rPr lang="ru-RU" altLang="ru-RU" sz="2000"/>
              <a:t> Обычно это состояние продолжается ограниченное время, затем человек справляется с поставленной перед ним задачей и все изменения возвращаются к норме.</a:t>
            </a:r>
          </a:p>
          <a:p>
            <a:pPr eaLnBrk="1" hangingPunct="1"/>
            <a:r>
              <a:rPr lang="ru-RU" altLang="ru-RU" sz="2000"/>
              <a:t>Если стресс продолжается длительное время, ваше тело адаптируется к стрессу и эта адаптация приводит к возникновению таких состояний как повышенное артериальное давление, одышке, боли в мышцах и суставах и слабости.</a:t>
            </a:r>
          </a:p>
          <a:p>
            <a:pPr eaLnBrk="1" hangingPunct="1"/>
            <a:endParaRPr lang="ru-RU" altLang="ru-RU" sz="2000"/>
          </a:p>
        </p:txBody>
      </p:sp>
      <p:pic>
        <p:nvPicPr>
          <p:cNvPr id="3" name="Рисунок 2" descr="Изображение выглядит как зарисовка, черный, искусство, силуэт&#10;&#10;Автоматически созданное описание">
            <a:extLst>
              <a:ext uri="{FF2B5EF4-FFF2-40B4-BE49-F238E27FC236}">
                <a16:creationId xmlns:a16="http://schemas.microsoft.com/office/drawing/2014/main" id="{51AE7460-15EA-3507-EC37-1B5621F8C3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63354" y="4339824"/>
            <a:ext cx="2106172" cy="2194564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14D46C-1D23-8547-BB33-F0756F889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333661"/>
            <a:ext cx="10745816" cy="670867"/>
          </a:xfrm>
        </p:spPr>
        <p:txBody>
          <a:bodyPr>
            <a:normAutofit fontScale="90000"/>
          </a:bodyPr>
          <a:lstStyle/>
          <a:p>
            <a:r>
              <a:rPr lang="ru-RU" altLang="ru-RU" dirty="0"/>
              <a:t>Стресс и </a:t>
            </a:r>
            <a:r>
              <a:rPr lang="en-US" altLang="ru-RU" dirty="0"/>
              <a:t>c</a:t>
            </a:r>
            <a:r>
              <a:rPr lang="ru-RU" altLang="ru-RU" dirty="0" err="1"/>
              <a:t>ердечная</a:t>
            </a:r>
            <a:r>
              <a:rPr lang="ru-RU" altLang="ru-RU" dirty="0"/>
              <a:t> недостаточность</a:t>
            </a:r>
            <a:endParaRPr lang="en-UA" dirty="0"/>
          </a:p>
        </p:txBody>
      </p:sp>
      <p:grpSp>
        <p:nvGrpSpPr>
          <p:cNvPr id="4" name="组合 1">
            <a:extLst>
              <a:ext uri="{FF2B5EF4-FFF2-40B4-BE49-F238E27FC236}">
                <a16:creationId xmlns:a16="http://schemas.microsoft.com/office/drawing/2014/main" id="{2CF13DF9-9D71-FE42-AF70-897C1C1DDA1C}"/>
              </a:ext>
            </a:extLst>
          </p:cNvPr>
          <p:cNvGrpSpPr/>
          <p:nvPr/>
        </p:nvGrpSpPr>
        <p:grpSpPr>
          <a:xfrm>
            <a:off x="5186310" y="2077360"/>
            <a:ext cx="1819380" cy="3776112"/>
            <a:chOff x="4923304" y="1684213"/>
            <a:chExt cx="2229277" cy="4626854"/>
          </a:xfrm>
        </p:grpSpPr>
        <p:sp>
          <p:nvSpPr>
            <p:cNvPr id="5" name="Freeform 4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71CEFFB3-47C7-9F42-940E-4532F34282FE}"/>
                </a:ext>
              </a:extLst>
            </p:cNvPr>
            <p:cNvSpPr/>
            <p:nvPr/>
          </p:nvSpPr>
          <p:spPr>
            <a:xfrm>
              <a:off x="5793154" y="2315778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6" name="Freeform 5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4923B1A9-4BDE-6945-AA3B-2466172733B1}"/>
                </a:ext>
              </a:extLst>
            </p:cNvPr>
            <p:cNvSpPr/>
            <p:nvPr/>
          </p:nvSpPr>
          <p:spPr>
            <a:xfrm>
              <a:off x="5306522" y="3320269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sp>
          <p:nvSpPr>
            <p:cNvPr id="7" name="Freeform 6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874660-1513-6B4C-A80F-AD05AC09EF91}"/>
                </a:ext>
              </a:extLst>
            </p:cNvPr>
            <p:cNvSpPr/>
            <p:nvPr/>
          </p:nvSpPr>
          <p:spPr>
            <a:xfrm>
              <a:off x="5793154" y="4299283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100" b="1" kern="1200">
                <a:solidFill>
                  <a:srgbClr val="595959">
                    <a:hueOff val="0"/>
                    <a:satOff val="0"/>
                    <a:lumOff val="0"/>
                    <a:alphaOff val="0"/>
                  </a:srgb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8" name="Freeform 7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3508B5E7-F1C4-5840-B4ED-8A32086E06B6}"/>
                </a:ext>
              </a:extLst>
            </p:cNvPr>
            <p:cNvSpPr/>
            <p:nvPr/>
          </p:nvSpPr>
          <p:spPr>
            <a:xfrm>
              <a:off x="5306522" y="5329250"/>
              <a:ext cx="973591" cy="486745"/>
            </a:xfrm>
            <a:custGeom>
              <a:avLst/>
              <a:gdLst>
                <a:gd name="connsiteX0" fmla="*/ 0 w 973591"/>
                <a:gd name="connsiteY0" fmla="*/ 0 h 486745"/>
                <a:gd name="connsiteX1" fmla="*/ 973591 w 973591"/>
                <a:gd name="connsiteY1" fmla="*/ 0 h 486745"/>
                <a:gd name="connsiteX2" fmla="*/ 973591 w 973591"/>
                <a:gd name="connsiteY2" fmla="*/ 486745 h 486745"/>
                <a:gd name="connsiteX3" fmla="*/ 0 w 973591"/>
                <a:gd name="connsiteY3" fmla="*/ 486745 h 486745"/>
                <a:gd name="connsiteX4" fmla="*/ 0 w 973591"/>
                <a:gd name="connsiteY4" fmla="*/ 0 h 486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73591" h="486745">
                  <a:moveTo>
                    <a:pt x="0" y="0"/>
                  </a:moveTo>
                  <a:lnTo>
                    <a:pt x="973591" y="0"/>
                  </a:lnTo>
                  <a:lnTo>
                    <a:pt x="973591" y="486745"/>
                  </a:lnTo>
                  <a:lnTo>
                    <a:pt x="0" y="48674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685" tIns="19685" rIns="19685" bIns="19685" numCol="1" spcCol="1270" anchor="ctr" anchorCtr="0">
              <a:noAutofit/>
            </a:bodyPr>
            <a:lstStyle/>
            <a:p>
              <a:pPr lvl="0" algn="ctr" defTabSz="1377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100" b="1" kern="1200" dirty="0">
                  <a:solidFill>
                    <a:srgbClr val="595959">
                      <a:hueOff val="0"/>
                      <a:satOff val="0"/>
                      <a:lumOff val="0"/>
                      <a:alphaOff val="0"/>
                    </a:srgb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 </a:t>
              </a:r>
            </a:p>
          </p:txBody>
        </p:sp>
        <p:grpSp>
          <p:nvGrpSpPr>
            <p:cNvPr id="9" name="Group 8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6078E9E7-6F42-AA41-B27E-49151C597E61}"/>
                </a:ext>
              </a:extLst>
            </p:cNvPr>
            <p:cNvGrpSpPr/>
            <p:nvPr/>
          </p:nvGrpSpPr>
          <p:grpSpPr>
            <a:xfrm>
              <a:off x="5407972" y="3693193"/>
              <a:ext cx="1744609" cy="1744787"/>
              <a:chOff x="5466028" y="3573608"/>
              <a:chExt cx="1744609" cy="1744787"/>
            </a:xfrm>
          </p:grpSpPr>
          <p:sp>
            <p:nvSpPr>
              <p:cNvPr id="19" name="Circular Arrow 18">
                <a:extLst>
                  <a:ext uri="{FF2B5EF4-FFF2-40B4-BE49-F238E27FC236}">
                    <a16:creationId xmlns:a16="http://schemas.microsoft.com/office/drawing/2014/main" id="{5902EFAC-1100-0B4D-B407-081ABAE3A1BA}"/>
                  </a:ext>
                </a:extLst>
              </p:cNvPr>
              <p:cNvSpPr/>
              <p:nvPr/>
            </p:nvSpPr>
            <p:spPr>
              <a:xfrm>
                <a:off x="5466028" y="357360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3500000"/>
                  <a:gd name="adj5" fmla="val 12500"/>
                </a:avLst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71EED87-77EF-6F44-B9CE-7EA034B2AE80}"/>
                  </a:ext>
                </a:extLst>
              </p:cNvPr>
              <p:cNvSpPr/>
              <p:nvPr/>
            </p:nvSpPr>
            <p:spPr>
              <a:xfrm>
                <a:off x="6018081" y="4121528"/>
                <a:ext cx="584388" cy="584388"/>
              </a:xfrm>
              <a:prstGeom prst="ellipse">
                <a:avLst/>
              </a:prstGeom>
              <a:solidFill>
                <a:schemeClr val="accent3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C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0" name="Group 9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EC07C967-B5E6-C74E-AD2A-BD40C8779A11}"/>
                </a:ext>
              </a:extLst>
            </p:cNvPr>
            <p:cNvGrpSpPr/>
            <p:nvPr/>
          </p:nvGrpSpPr>
          <p:grpSpPr>
            <a:xfrm>
              <a:off x="5047662" y="4811504"/>
              <a:ext cx="1498839" cy="1499563"/>
              <a:chOff x="5105718" y="4691919"/>
              <a:chExt cx="1498839" cy="1499563"/>
            </a:xfrm>
          </p:grpSpPr>
          <p:sp>
            <p:nvSpPr>
              <p:cNvPr id="17" name="Block Arc 16">
                <a:extLst>
                  <a:ext uri="{FF2B5EF4-FFF2-40B4-BE49-F238E27FC236}">
                    <a16:creationId xmlns:a16="http://schemas.microsoft.com/office/drawing/2014/main" id="{08140BC7-A757-D249-BBA3-C76DDE88ECC3}"/>
                  </a:ext>
                </a:extLst>
              </p:cNvPr>
              <p:cNvSpPr/>
              <p:nvPr/>
            </p:nvSpPr>
            <p:spPr>
              <a:xfrm>
                <a:off x="5105718" y="4691919"/>
                <a:ext cx="1498839" cy="1499563"/>
              </a:xfrm>
              <a:prstGeom prst="blockArc">
                <a:avLst>
                  <a:gd name="adj1" fmla="val 0"/>
                  <a:gd name="adj2" fmla="val 18900000"/>
                  <a:gd name="adj3" fmla="val 12740"/>
                </a:avLst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6143A44-E28B-A447-93A8-496C9D0434CE}"/>
                  </a:ext>
                </a:extLst>
              </p:cNvPr>
              <p:cNvSpPr/>
              <p:nvPr/>
            </p:nvSpPr>
            <p:spPr>
              <a:xfrm>
                <a:off x="5576543" y="5163711"/>
                <a:ext cx="584388" cy="584388"/>
              </a:xfrm>
              <a:prstGeom prst="ellipse">
                <a:avLst/>
              </a:prstGeom>
              <a:solidFill>
                <a:schemeClr val="accent4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D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1" name="Group 10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BF41C622-7D5B-1F47-A66C-11A27984D68B}"/>
                </a:ext>
              </a:extLst>
            </p:cNvPr>
            <p:cNvGrpSpPr/>
            <p:nvPr/>
          </p:nvGrpSpPr>
          <p:grpSpPr>
            <a:xfrm>
              <a:off x="4923304" y="2686852"/>
              <a:ext cx="1744609" cy="1744787"/>
              <a:chOff x="4981360" y="2567267"/>
              <a:chExt cx="1744609" cy="1744787"/>
            </a:xfrm>
          </p:grpSpPr>
          <p:sp>
            <p:nvSpPr>
              <p:cNvPr id="15" name="Shape 14">
                <a:extLst>
                  <a:ext uri="{FF2B5EF4-FFF2-40B4-BE49-F238E27FC236}">
                    <a16:creationId xmlns:a16="http://schemas.microsoft.com/office/drawing/2014/main" id="{E6D6344C-31DC-3946-8046-46F889444BA7}"/>
                  </a:ext>
                </a:extLst>
              </p:cNvPr>
              <p:cNvSpPr/>
              <p:nvPr/>
            </p:nvSpPr>
            <p:spPr>
              <a:xfrm>
                <a:off x="4981360" y="2567267"/>
                <a:ext cx="1744609" cy="1744787"/>
              </a:xfrm>
              <a:prstGeom prst="leftCircularArrow">
                <a:avLst>
                  <a:gd name="adj1" fmla="val 10980"/>
                  <a:gd name="adj2" fmla="val 1142322"/>
                  <a:gd name="adj3" fmla="val 6300000"/>
                  <a:gd name="adj4" fmla="val 18900000"/>
                  <a:gd name="adj5" fmla="val 12500"/>
                </a:avLst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2BAE6471-CFF3-B945-8CF5-5C02EB1795E7}"/>
                  </a:ext>
                </a:extLst>
              </p:cNvPr>
              <p:cNvSpPr/>
              <p:nvPr/>
            </p:nvSpPr>
            <p:spPr>
              <a:xfrm>
                <a:off x="5576543" y="3163803"/>
                <a:ext cx="584388" cy="584388"/>
              </a:xfrm>
              <a:prstGeom prst="ellipse">
                <a:avLst/>
              </a:prstGeom>
              <a:solidFill>
                <a:schemeClr val="accent2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B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  <p:grpSp>
          <p:nvGrpSpPr>
            <p:cNvPr id="12" name="Group 11" descr="e7d195523061f1c0f55f9af68525816972d868573ada39bc763F3977967589A5F92C178830C92595A6CE4D0132F8C206B2B04C416AAA86B7FD80AB023F78DAEB544E2F013E11B2B95AD21703D1C90034A379EC9026EFAAF5D8D3F6EDD7215B015B463D656B0929A814A5414683A393A7CC9BB506C975E20AD17C211CA623623BC48209FD1E344B18C2900D8641C9B362">
              <a:extLst>
                <a:ext uri="{FF2B5EF4-FFF2-40B4-BE49-F238E27FC236}">
                  <a16:creationId xmlns:a16="http://schemas.microsoft.com/office/drawing/2014/main" id="{163EDCB4-DCC1-3045-92AB-BF51E47552F4}"/>
                </a:ext>
              </a:extLst>
            </p:cNvPr>
            <p:cNvGrpSpPr/>
            <p:nvPr/>
          </p:nvGrpSpPr>
          <p:grpSpPr>
            <a:xfrm>
              <a:off x="5407972" y="1684213"/>
              <a:ext cx="1744609" cy="1744787"/>
              <a:chOff x="5466028" y="1564628"/>
              <a:chExt cx="1744609" cy="1744787"/>
            </a:xfrm>
          </p:grpSpPr>
          <p:sp>
            <p:nvSpPr>
              <p:cNvPr id="13" name="Circular Arrow 12">
                <a:extLst>
                  <a:ext uri="{FF2B5EF4-FFF2-40B4-BE49-F238E27FC236}">
                    <a16:creationId xmlns:a16="http://schemas.microsoft.com/office/drawing/2014/main" id="{83C2A2E4-05E2-EB4D-8DD5-4DC8E18C862B}"/>
                  </a:ext>
                </a:extLst>
              </p:cNvPr>
              <p:cNvSpPr/>
              <p:nvPr/>
            </p:nvSpPr>
            <p:spPr>
              <a:xfrm>
                <a:off x="5466028" y="1564628"/>
                <a:ext cx="1744609" cy="1744787"/>
              </a:xfrm>
              <a:prstGeom prst="circularArrow">
                <a:avLst>
                  <a:gd name="adj1" fmla="val 10980"/>
                  <a:gd name="adj2" fmla="val 1142322"/>
                  <a:gd name="adj3" fmla="val 4500000"/>
                  <a:gd name="adj4" fmla="val 10800000"/>
                  <a:gd name="adj5" fmla="val 12500"/>
                </a:avLst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zh-CN" altLang="en-US"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95AE00-7FD9-3E42-893F-83785B60F62B}"/>
                  </a:ext>
                </a:extLst>
              </p:cNvPr>
              <p:cNvSpPr/>
              <p:nvPr/>
            </p:nvSpPr>
            <p:spPr>
              <a:xfrm>
                <a:off x="6050547" y="2147096"/>
                <a:ext cx="584388" cy="584388"/>
              </a:xfrm>
              <a:prstGeom prst="ellipse">
                <a:avLst/>
              </a:prstGeom>
              <a:solidFill>
                <a:schemeClr val="accen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3716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id-ID" sz="200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inpin heiti" panose="00000500000000000000" pitchFamily="2" charset="-122"/>
                    <a:ea typeface="inpin heiti" panose="00000500000000000000" pitchFamily="2" charset="-122"/>
                    <a:sym typeface="inpin heiti" panose="00000500000000000000" pitchFamily="2" charset="-122"/>
                  </a:rPr>
                  <a:t>A</a:t>
                </a:r>
                <a:endParaRPr kumimoji="0" lang="en-US" sz="200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endParaRPr>
              </a:p>
            </p:txBody>
          </p:sp>
        </p:grpSp>
      </p:grpSp>
      <p:grpSp>
        <p:nvGrpSpPr>
          <p:cNvPr id="21" name="组合 33">
            <a:extLst>
              <a:ext uri="{FF2B5EF4-FFF2-40B4-BE49-F238E27FC236}">
                <a16:creationId xmlns:a16="http://schemas.microsoft.com/office/drawing/2014/main" id="{AB3F148F-6E87-5B42-BA04-3BC69914313D}"/>
              </a:ext>
            </a:extLst>
          </p:cNvPr>
          <p:cNvGrpSpPr/>
          <p:nvPr/>
        </p:nvGrpSpPr>
        <p:grpSpPr>
          <a:xfrm>
            <a:off x="7150971" y="2260359"/>
            <a:ext cx="3307479" cy="953069"/>
            <a:chOff x="874713" y="3451823"/>
            <a:chExt cx="2717425" cy="569521"/>
          </a:xfrm>
        </p:grpSpPr>
        <p:sp>
          <p:nvSpPr>
            <p:cNvPr id="22" name="矩形 34">
              <a:extLst>
                <a:ext uri="{FF2B5EF4-FFF2-40B4-BE49-F238E27FC236}">
                  <a16:creationId xmlns:a16="http://schemas.microsoft.com/office/drawing/2014/main" id="{E89AE25D-A166-8C47-9C23-5F94FB141FA3}"/>
                </a:ext>
              </a:extLst>
            </p:cNvPr>
            <p:cNvSpPr/>
            <p:nvPr/>
          </p:nvSpPr>
          <p:spPr>
            <a:xfrm>
              <a:off x="891584" y="3800644"/>
              <a:ext cx="2700554" cy="22070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/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3" name="矩形 35">
              <a:extLst>
                <a:ext uri="{FF2B5EF4-FFF2-40B4-BE49-F238E27FC236}">
                  <a16:creationId xmlns:a16="http://schemas.microsoft.com/office/drawing/2014/main" id="{39A755D7-D049-4F44-8DD1-7C70AB604316}"/>
                </a:ext>
              </a:extLst>
            </p:cNvPr>
            <p:cNvSpPr/>
            <p:nvPr/>
          </p:nvSpPr>
          <p:spPr>
            <a:xfrm>
              <a:off x="874713" y="3451823"/>
              <a:ext cx="2241974" cy="38622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/>
              <a:r>
                <a:rPr lang="ru-RU" altLang="ru-RU" dirty="0"/>
                <a:t>Стресс и сердечная недостаточность связаны.</a:t>
              </a:r>
            </a:p>
          </p:txBody>
        </p:sp>
      </p:grpSp>
      <p:grpSp>
        <p:nvGrpSpPr>
          <p:cNvPr id="24" name="组合 36">
            <a:extLst>
              <a:ext uri="{FF2B5EF4-FFF2-40B4-BE49-F238E27FC236}">
                <a16:creationId xmlns:a16="http://schemas.microsoft.com/office/drawing/2014/main" id="{FCC9E676-400C-884C-BF17-B262D0222AF0}"/>
              </a:ext>
            </a:extLst>
          </p:cNvPr>
          <p:cNvGrpSpPr/>
          <p:nvPr/>
        </p:nvGrpSpPr>
        <p:grpSpPr>
          <a:xfrm>
            <a:off x="7150971" y="3957983"/>
            <a:ext cx="3067449" cy="1056694"/>
            <a:chOff x="874713" y="3451823"/>
            <a:chExt cx="2717425" cy="933596"/>
          </a:xfrm>
        </p:grpSpPr>
        <p:sp>
          <p:nvSpPr>
            <p:cNvPr id="25" name="矩形 40">
              <a:extLst>
                <a:ext uri="{FF2B5EF4-FFF2-40B4-BE49-F238E27FC236}">
                  <a16:creationId xmlns:a16="http://schemas.microsoft.com/office/drawing/2014/main" id="{417635EC-A970-BA42-9075-98EA3A76F4B2}"/>
                </a:ext>
              </a:extLst>
            </p:cNvPr>
            <p:cNvSpPr/>
            <p:nvPr/>
          </p:nvSpPr>
          <p:spPr>
            <a:xfrm>
              <a:off x="874713" y="3800644"/>
              <a:ext cx="2717425" cy="58477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/>
              <a:r>
                <a:rPr lang="ru-RU" altLang="ru-RU" dirty="0"/>
                <a:t>Попробуйте определить источник стресса</a:t>
              </a:r>
            </a:p>
          </p:txBody>
        </p:sp>
        <p:sp>
          <p:nvSpPr>
            <p:cNvPr id="26" name="矩形 41">
              <a:extLst>
                <a:ext uri="{FF2B5EF4-FFF2-40B4-BE49-F238E27FC236}">
                  <a16:creationId xmlns:a16="http://schemas.microsoft.com/office/drawing/2014/main" id="{45901CF8-3E82-2249-A55F-E65587DB8B94}"/>
                </a:ext>
              </a:extLst>
            </p:cNvPr>
            <p:cNvSpPr/>
            <p:nvPr/>
          </p:nvSpPr>
          <p:spPr>
            <a:xfrm>
              <a:off x="874713" y="3451823"/>
              <a:ext cx="2241974" cy="338554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eaLnBrk="1" hangingPunct="1"/>
              <a:endParaRPr lang="ru-RU" altLang="ru-RU" dirty="0"/>
            </a:p>
          </p:txBody>
        </p:sp>
      </p:grpSp>
      <p:grpSp>
        <p:nvGrpSpPr>
          <p:cNvPr id="27" name="组合 42">
            <a:extLst>
              <a:ext uri="{FF2B5EF4-FFF2-40B4-BE49-F238E27FC236}">
                <a16:creationId xmlns:a16="http://schemas.microsoft.com/office/drawing/2014/main" id="{A9D422EA-1810-434F-AD1C-C6EFD4D7926B}"/>
              </a:ext>
            </a:extLst>
          </p:cNvPr>
          <p:cNvGrpSpPr/>
          <p:nvPr/>
        </p:nvGrpSpPr>
        <p:grpSpPr>
          <a:xfrm>
            <a:off x="569965" y="2872781"/>
            <a:ext cx="4550753" cy="1688333"/>
            <a:chOff x="1007444" y="3173692"/>
            <a:chExt cx="3401682" cy="1688333"/>
          </a:xfrm>
        </p:grpSpPr>
        <p:sp>
          <p:nvSpPr>
            <p:cNvPr id="28" name="矩形 43">
              <a:extLst>
                <a:ext uri="{FF2B5EF4-FFF2-40B4-BE49-F238E27FC236}">
                  <a16:creationId xmlns:a16="http://schemas.microsoft.com/office/drawing/2014/main" id="{82704E1F-46D9-6B43-97A4-2F15CECE3B46}"/>
                </a:ext>
              </a:extLst>
            </p:cNvPr>
            <p:cNvSpPr/>
            <p:nvPr/>
          </p:nvSpPr>
          <p:spPr>
            <a:xfrm>
              <a:off x="1493637" y="3800644"/>
              <a:ext cx="2915489" cy="1061381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ru-RU" dirty="0"/>
                <a:t>важно научиться справляться с ним.</a:t>
              </a:r>
            </a:p>
            <a:p>
              <a:pPr algn="r">
                <a:lnSpc>
                  <a:spcPct val="120000"/>
                </a:lnSpc>
              </a:pPr>
              <a:r>
                <a:rPr lang="en-US" altLang="zh-CN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inpin heiti" panose="00000500000000000000" pitchFamily="2" charset="-122"/>
                  <a:ea typeface="inpin heiti" panose="00000500000000000000" pitchFamily="2" charset="-122"/>
                  <a:sym typeface="inpin heiti" panose="00000500000000000000" pitchFamily="2" charset="-122"/>
                </a:rPr>
                <a:t>. </a:t>
              </a:r>
              <a:endPara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  <p:sp>
          <p:nvSpPr>
            <p:cNvPr id="29" name="矩形 44">
              <a:extLst>
                <a:ext uri="{FF2B5EF4-FFF2-40B4-BE49-F238E27FC236}">
                  <a16:creationId xmlns:a16="http://schemas.microsoft.com/office/drawing/2014/main" id="{5F473D60-3840-964A-AE77-4B3A3E9A8C54}"/>
                </a:ext>
              </a:extLst>
            </p:cNvPr>
            <p:cNvSpPr/>
            <p:nvPr/>
          </p:nvSpPr>
          <p:spPr>
            <a:xfrm>
              <a:off x="1007444" y="3173692"/>
              <a:ext cx="3321022" cy="73366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20000"/>
                </a:lnSpc>
              </a:pPr>
              <a:r>
                <a:rPr lang="ru-RU" altLang="ru-RU" dirty="0"/>
                <a:t>Так как стресс является частью</a:t>
              </a:r>
            </a:p>
            <a:p>
              <a:pPr algn="r">
                <a:lnSpc>
                  <a:spcPct val="120000"/>
                </a:lnSpc>
              </a:pPr>
              <a:r>
                <a:rPr lang="ru-RU" altLang="ru-RU" dirty="0"/>
                <a:t> нашей жизни</a:t>
              </a:r>
              <a:endParaRPr lang="zh-CN" alt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endParaRPr>
            </a:p>
          </p:txBody>
        </p:sp>
      </p:grpSp>
      <p:sp>
        <p:nvSpPr>
          <p:cNvPr id="31" name="矩形 46">
            <a:extLst>
              <a:ext uri="{FF2B5EF4-FFF2-40B4-BE49-F238E27FC236}">
                <a16:creationId xmlns:a16="http://schemas.microsoft.com/office/drawing/2014/main" id="{2AF631A7-3775-1E48-B488-C1601D94D94D}"/>
              </a:ext>
            </a:extLst>
          </p:cNvPr>
          <p:cNvSpPr/>
          <p:nvPr/>
        </p:nvSpPr>
        <p:spPr>
          <a:xfrm>
            <a:off x="2210141" y="4671930"/>
            <a:ext cx="2915489" cy="172617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r">
              <a:lnSpc>
                <a:spcPct val="120000"/>
              </a:lnSpc>
            </a:pPr>
            <a:r>
              <a:rPr lang="ru-RU" altLang="ru-RU" dirty="0"/>
              <a:t>Разделите источники стресса на те, которые вы можете и не можете контролировать</a:t>
            </a:r>
          </a:p>
          <a:p>
            <a:pPr algn="r">
              <a:lnSpc>
                <a:spcPct val="120000"/>
              </a:lnSpc>
            </a:pP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inpin heiti" panose="00000500000000000000" pitchFamily="2" charset="-122"/>
                <a:ea typeface="inpin heiti" panose="00000500000000000000" pitchFamily="2" charset="-122"/>
                <a:sym typeface="inpin heiti" panose="00000500000000000000" pitchFamily="2" charset="-122"/>
              </a:rPr>
              <a:t>. 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inpin heiti" panose="00000500000000000000" pitchFamily="2" charset="-122"/>
              <a:ea typeface="inpin heiti" panose="00000500000000000000" pitchFamily="2" charset="-122"/>
              <a:sym typeface="inpin heiti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833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8" name="Rectangle 82957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960" name="Rectangle: Rounded Corners 82959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2948" name="Содержимое 2">
            <a:extLst>
              <a:ext uri="{FF2B5EF4-FFF2-40B4-BE49-F238E27FC236}">
                <a16:creationId xmlns:a16="http://schemas.microsoft.com/office/drawing/2014/main" id="{B47E93E4-8BCF-FB3E-170D-C5BD9B3142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9581112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Заголовок 1">
            <a:extLst>
              <a:ext uri="{FF2B5EF4-FFF2-40B4-BE49-F238E27FC236}">
                <a16:creationId xmlns:a16="http://schemas.microsoft.com/office/drawing/2014/main" id="{287540F0-84DB-9B27-2D21-577D10C2A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550831"/>
            <a:ext cx="10515600" cy="4476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/>
              <a:t>Факты о депрессии</a:t>
            </a:r>
          </a:p>
        </p:txBody>
      </p:sp>
      <p:sp>
        <p:nvSpPr>
          <p:cNvPr id="83971" name="Содержимое 2">
            <a:extLst>
              <a:ext uri="{FF2B5EF4-FFF2-40B4-BE49-F238E27FC236}">
                <a16:creationId xmlns:a16="http://schemas.microsoft.com/office/drawing/2014/main" id="{95836F84-2AE4-39F1-BD4C-EEB83AF1CE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altLang="ru-RU" sz="1800"/>
              <a:t>Депрессия может быть одним из симптомов сердечной недостаточности и/или реакцией на факт определения у Вас этого заболевания.</a:t>
            </a:r>
          </a:p>
          <a:p>
            <a:pPr eaLnBrk="1" hangingPunct="1"/>
            <a:r>
              <a:rPr lang="ru-RU" altLang="ru-RU" sz="1800"/>
              <a:t>Симптомы депрессии и симптомы сердечной недостаточности могут быть похожи (слабость, снижение концентрации внимания, снижение интереса к сексу) и часто депрессия не распознается у больных сердеч-ной недостаточностью.</a:t>
            </a:r>
          </a:p>
          <a:p>
            <a:pPr eaLnBrk="1" hangingPunct="1"/>
            <a:r>
              <a:rPr lang="ru-RU" altLang="ru-RU" sz="1800"/>
              <a:t>Депрессия не имеет прямой связи с тяжестью течения сердечной недостаточности.</a:t>
            </a:r>
          </a:p>
          <a:p>
            <a:pPr eaLnBrk="1" hangingPunct="1"/>
            <a:r>
              <a:rPr lang="ru-RU" altLang="ru-RU" sz="1800"/>
              <a:t>Депрессия встречается более, чем у половины больных сердечной недостаточностью.</a:t>
            </a:r>
          </a:p>
          <a:p>
            <a:pPr eaLnBrk="1" hangingPunct="1"/>
            <a:r>
              <a:rPr lang="ru-RU" altLang="ru-RU" sz="1800"/>
              <a:t>Сочетание депрессии и хронической сердечной недостаточности усугубляет течение последней, вызывая более частые госпитализации, и более тяжелую симптоматику.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Заголовок 1">
            <a:extLst>
              <a:ext uri="{FF2B5EF4-FFF2-40B4-BE49-F238E27FC236}">
                <a16:creationId xmlns:a16="http://schemas.microsoft.com/office/drawing/2014/main" id="{FD896E2F-10CA-4BA4-A121-7AAC8E579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160020"/>
            <a:ext cx="11313028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В каком случае следует заподозрить у Вас наличие депрессии?</a:t>
            </a:r>
          </a:p>
        </p:txBody>
      </p:sp>
      <p:sp>
        <p:nvSpPr>
          <p:cNvPr id="84995" name="Содержимое 2">
            <a:extLst>
              <a:ext uri="{FF2B5EF4-FFF2-40B4-BE49-F238E27FC236}">
                <a16:creationId xmlns:a16="http://schemas.microsoft.com/office/drawing/2014/main" id="{2A5056A8-89BE-7849-7289-D897706296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920" y="1954531"/>
            <a:ext cx="10826140" cy="45259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dirty="0"/>
              <a:t>•    Беспричинное плохое настроение</a:t>
            </a:r>
          </a:p>
          <a:p>
            <a:pPr eaLnBrk="1" hangingPunct="1"/>
            <a:r>
              <a:rPr lang="ru-RU" altLang="ru-RU" sz="2000" dirty="0"/>
              <a:t>Ваше любимое времяпрепровождение больше не вызывает ощущение удовольствия.</a:t>
            </a:r>
          </a:p>
          <a:p>
            <a:pPr eaLnBrk="1" hangingPunct="1"/>
            <a:r>
              <a:rPr lang="ru-RU" altLang="ru-RU" sz="2000" dirty="0"/>
              <a:t>Вы испытываете ощущение вины, безнадежности, бесполезности.</a:t>
            </a:r>
          </a:p>
          <a:p>
            <a:pPr eaLnBrk="1" hangingPunct="1"/>
            <a:r>
              <a:rPr lang="ru-RU" altLang="ru-RU" sz="2000" dirty="0"/>
              <a:t> Вам кажется, что Вы стали медлительны (физически и умственно)</a:t>
            </a:r>
          </a:p>
          <a:p>
            <a:pPr eaLnBrk="1" hangingPunct="1"/>
            <a:r>
              <a:rPr lang="ru-RU" altLang="ru-RU" sz="2000" dirty="0"/>
              <a:t> Появились затруднения в принятии даже обычных, рутинных решений.</a:t>
            </a:r>
          </a:p>
          <a:p>
            <a:pPr eaLnBrk="1" hangingPunct="1"/>
            <a:r>
              <a:rPr lang="ru-RU" altLang="ru-RU" sz="2000" dirty="0"/>
              <a:t>Снижено сексуальное влечение.</a:t>
            </a:r>
          </a:p>
          <a:p>
            <a:pPr eaLnBrk="1" hangingPunct="1"/>
            <a:r>
              <a:rPr lang="ru-RU" altLang="ru-RU" sz="2000" dirty="0"/>
              <a:t> Вас преследуют мысли о смерти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000" b="1" dirty="0"/>
              <a:t>      ОБЯЗАТЕЛЬНО ОБСУДИТЕ ВАШЕ СОСТОЯНИЕ С ВРАЧОМ И ВМЕСТЕ ПРИМИТЕ РЕШЕНИЕ О СПОСОБАХ БОРЬБЫ С ДЕПРЕССИЕЙ В ВАШЕМ СЛУЧАЕ!</a:t>
            </a:r>
            <a:endParaRPr lang="ru-RU" altLang="ru-RU" sz="2000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77D7345F-804F-1C9E-26E5-C145C7FFA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910" y="20262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/>
              <a:t>Вопросы и ответы</a:t>
            </a:r>
          </a:p>
        </p:txBody>
      </p:sp>
      <p:sp>
        <p:nvSpPr>
          <p:cNvPr id="86019" name="Содержимое 2">
            <a:extLst>
              <a:ext uri="{FF2B5EF4-FFF2-40B4-BE49-F238E27FC236}">
                <a16:creationId xmlns:a16="http://schemas.microsoft.com/office/drawing/2014/main" id="{109C7E90-2BAE-4A12-EB95-3F4049E0C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i="1" dirty="0"/>
              <a:t>	</a:t>
            </a:r>
            <a:r>
              <a:rPr lang="ru-RU" altLang="ru-RU" i="1" dirty="0">
                <a:solidFill>
                  <a:schemeClr val="accent6">
                    <a:lumMod val="50000"/>
                  </a:schemeClr>
                </a:solidFill>
              </a:rPr>
              <a:t>1. Основные причины, по которым может ухудшиться состояние моего здоровья?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	Самая частая причина – это инфекционные и простудные заболевания. Поэтому Вам следует избегать простуд, во время эпидемии не стесняться использовать маску и обязательно делать профилактические прививки.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      Другая причина – физические перегрузки. Несмотря на то, что дозированные нагрузки Вам показаны, любая физическая активность должна быть немедленно прекращена при появлении чувства усталости. Самый частый пример перегрузок – работа на дачном участке.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	Третья причина – нерегулярный прием назначенных препаратов (особенно мочегонных) и отсутствие контроля за массой тела.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5">
            <a:extLst>
              <a:ext uri="{FF2B5EF4-FFF2-40B4-BE49-F238E27FC236}">
                <a16:creationId xmlns:a16="http://schemas.microsoft.com/office/drawing/2014/main" id="{E4FCA307-6A75-670F-DE2E-A1DFDD74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164" y="528558"/>
            <a:ext cx="10515600" cy="447675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ru-RU" sz="3200" dirty="0"/>
            </a:br>
            <a:r>
              <a:rPr lang="ru-RU" altLang="ru-RU" sz="3200" dirty="0"/>
              <a:t>Что такое сердечная недостаточность?</a:t>
            </a:r>
            <a:br>
              <a:rPr lang="ru-RU" altLang="ru-RU" sz="3200" dirty="0"/>
            </a:br>
            <a:endParaRPr lang="ru-RU" altLang="ru-RU" sz="3200" dirty="0"/>
          </a:p>
        </p:txBody>
      </p:sp>
      <p:pic>
        <p:nvPicPr>
          <p:cNvPr id="38915" name="Picture 2">
            <a:extLst>
              <a:ext uri="{FF2B5EF4-FFF2-40B4-BE49-F238E27FC236}">
                <a16:creationId xmlns:a16="http://schemas.microsoft.com/office/drawing/2014/main" id="{36FED83C-A556-E541-EF9E-465885FE2C3C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38094" y="2084388"/>
            <a:ext cx="1238250" cy="1695450"/>
          </a:xfrm>
          <a:noFill/>
        </p:spPr>
      </p:pic>
      <p:sp>
        <p:nvSpPr>
          <p:cNvPr id="38916" name="Содержимое 7">
            <a:extLst>
              <a:ext uri="{FF2B5EF4-FFF2-40B4-BE49-F238E27FC236}">
                <a16:creationId xmlns:a16="http://schemas.microsoft.com/office/drawing/2014/main" id="{0AE24BC6-2F82-119B-66DA-E9F224EB3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10314" y="1789430"/>
            <a:ext cx="8181686" cy="5257800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/>
              <a:t>При </a:t>
            </a:r>
            <a:r>
              <a:rPr lang="ru-RU" altLang="ru-RU" sz="2400" i="1" dirty="0">
                <a:solidFill>
                  <a:srgbClr val="C00000"/>
                </a:solidFill>
              </a:rPr>
              <a:t>сердечной недостаточности </a:t>
            </a:r>
            <a:r>
              <a:rPr lang="ru-RU" altLang="ru-RU" sz="2400" dirty="0"/>
              <a:t>левому желудочку приходится выталкивать кровь в аорту с большим усилием.</a:t>
            </a:r>
          </a:p>
          <a:p>
            <a:pPr eaLnBrk="1" hangingPunct="1"/>
            <a:r>
              <a:rPr lang="ru-RU" altLang="ru-RU" sz="2400" dirty="0"/>
              <a:t>Постепенно он растягивается, его стенки становятся более тонкими, а сердце приобретает форму яблока.</a:t>
            </a:r>
          </a:p>
          <a:p>
            <a:pPr eaLnBrk="1" hangingPunct="1"/>
            <a:r>
              <a:rPr lang="ru-RU" altLang="ru-RU" sz="2400" dirty="0"/>
              <a:t>После этого  левый желудочек не может эффективно сокращаться и выталкивать кровь в аорту. </a:t>
            </a:r>
            <a:r>
              <a:rPr lang="ru-RU" altLang="ru-RU" sz="2400" b="1" i="1" dirty="0">
                <a:solidFill>
                  <a:srgbClr val="C00000"/>
                </a:solidFill>
              </a:rPr>
              <a:t>Симптомы сердечной недостаточности нарастают.</a:t>
            </a:r>
          </a:p>
        </p:txBody>
      </p:sp>
      <p:pic>
        <p:nvPicPr>
          <p:cNvPr id="38917" name="Picture 3">
            <a:extLst>
              <a:ext uri="{FF2B5EF4-FFF2-40B4-BE49-F238E27FC236}">
                <a16:creationId xmlns:a16="http://schemas.microsoft.com/office/drawing/2014/main" id="{73D14926-0C22-DC39-D035-F8252545A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094" y="4561872"/>
            <a:ext cx="177165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8" name="TextBox 10">
            <a:extLst>
              <a:ext uri="{FF2B5EF4-FFF2-40B4-BE49-F238E27FC236}">
                <a16:creationId xmlns:a16="http://schemas.microsoft.com/office/drawing/2014/main" id="{1380653D-1F81-64CA-0041-4A293C65EC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0768" y="1604486"/>
            <a:ext cx="20431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Здоровое сердце</a:t>
            </a:r>
          </a:p>
        </p:txBody>
      </p:sp>
      <p:sp>
        <p:nvSpPr>
          <p:cNvPr id="38919" name="TextBox 11">
            <a:extLst>
              <a:ext uri="{FF2B5EF4-FFF2-40B4-BE49-F238E27FC236}">
                <a16:creationId xmlns:a16="http://schemas.microsoft.com/office/drawing/2014/main" id="{F0523E54-B22C-B189-ACDE-731F303C90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2522" y="4048443"/>
            <a:ext cx="19224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dirty="0">
                <a:latin typeface="Arial" panose="020B0604020202020204" pitchFamily="34" charset="0"/>
              </a:rPr>
              <a:t>Больное сердце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>
            <a:extLst>
              <a:ext uri="{FF2B5EF4-FFF2-40B4-BE49-F238E27FC236}">
                <a16:creationId xmlns:a16="http://schemas.microsoft.com/office/drawing/2014/main" id="{64956C91-02CA-E26D-95FE-3D4FD15606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2667" y="202457"/>
            <a:ext cx="9626372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/>
              <a:t>Вопросы и ответы</a:t>
            </a:r>
          </a:p>
        </p:txBody>
      </p:sp>
      <p:sp>
        <p:nvSpPr>
          <p:cNvPr id="87043" name="Содержимое 2">
            <a:extLst>
              <a:ext uri="{FF2B5EF4-FFF2-40B4-BE49-F238E27FC236}">
                <a16:creationId xmlns:a16="http://schemas.microsoft.com/office/drawing/2014/main" id="{5A00FFF1-6097-3711-4443-C2A6F3B7BF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2667" y="1700956"/>
            <a:ext cx="9828252" cy="4954587"/>
          </a:xfrm>
        </p:spPr>
        <p:txBody>
          <a:bodyPr>
            <a:normAutofit/>
          </a:bodyPr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i="1" dirty="0"/>
              <a:t>	</a:t>
            </a:r>
            <a:r>
              <a:rPr lang="ru-RU" altLang="ru-RU" sz="2400" i="1" dirty="0">
                <a:solidFill>
                  <a:schemeClr val="accent6">
                    <a:lumMod val="50000"/>
                  </a:schemeClr>
                </a:solidFill>
              </a:rPr>
              <a:t>2. Можно ли мне курить?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	Нет. Вам следует приложить максимальные усилия к тому, чтобы бросить курить.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i="1" dirty="0"/>
              <a:t>	</a:t>
            </a:r>
            <a:r>
              <a:rPr lang="ru-RU" altLang="ru-RU" sz="2400" i="1" dirty="0">
                <a:solidFill>
                  <a:schemeClr val="accent6">
                    <a:lumMod val="50000"/>
                  </a:schemeClr>
                </a:solidFill>
              </a:rPr>
              <a:t>3. Можно ли употреблять спиртные напитки?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	Во всем хороша умеренность. Наиболее безвредным является прием красного вина (не более одного бокала в день). Избегайте объемных перегрузок (пиво). Помните, что избыточный прием алкоголя сам по себе приводит к ухудшению деятельности сердца и ухудшению течения сердечной недостаточности.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i="1" dirty="0"/>
              <a:t>	</a:t>
            </a:r>
            <a:r>
              <a:rPr lang="ru-RU" altLang="ru-RU" sz="2400" i="1" dirty="0">
                <a:solidFill>
                  <a:schemeClr val="accent6">
                    <a:lumMod val="50000"/>
                  </a:schemeClr>
                </a:solidFill>
              </a:rPr>
              <a:t>4. Есть ли ограничения для занятий сексом?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1800" dirty="0"/>
              <a:t>	Формальных противопоказаний нет. Правильное лечение может и должно приводить к увеличению сексуальной активности. При занятиях сексом имеются те же ограничения, что и при выполнении физических нагрузок. Должен действовать принцип «до усталости». Наиболее приемлемы для Вас позы «снизу» и «сбоку». В качестве средств контрацепции предпочтительно использовать механические средства защиты.  Использование Виагры, при наличии показаний, не противопоказано. За исключением совместного применения с нитратами.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Заголовок 1">
            <a:extLst>
              <a:ext uri="{FF2B5EF4-FFF2-40B4-BE49-F238E27FC236}">
                <a16:creationId xmlns:a16="http://schemas.microsoft.com/office/drawing/2014/main" id="{97F92EA4-8E3F-BA12-D5BB-F20D7A02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i="1">
                <a:solidFill>
                  <a:schemeClr val="accent3">
                    <a:lumMod val="75000"/>
                  </a:schemeClr>
                </a:solidFill>
              </a:rPr>
              <a:t>Вопросы и ответы</a:t>
            </a:r>
            <a:endParaRPr lang="ru-RU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8067" name="Содержимое 2">
            <a:extLst>
              <a:ext uri="{FF2B5EF4-FFF2-40B4-BE49-F238E27FC236}">
                <a16:creationId xmlns:a16="http://schemas.microsoft.com/office/drawing/2014/main" id="{4C71C4E7-ABB4-4C36-F188-39EA624371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>
                <a:solidFill>
                  <a:schemeClr val="accent6">
                    <a:lumMod val="50000"/>
                  </a:schemeClr>
                </a:solidFill>
              </a:rPr>
              <a:t>	</a:t>
            </a:r>
            <a:r>
              <a:rPr lang="ru-RU" altLang="ru-RU" sz="2400" i="1" dirty="0">
                <a:solidFill>
                  <a:schemeClr val="accent6">
                    <a:lumMod val="50000"/>
                  </a:schemeClr>
                </a:solidFill>
              </a:rPr>
              <a:t>5. Можно ли принимать ванны, ходить в сауну, баню?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Посещения сауны и бани следует избегать. Резкие перепады температуры и давления приводят к повышению нагрузок на сердце, а вот теплые ванны (37 °С) оказывают положительное влияние.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/>
              <a:t>	</a:t>
            </a:r>
            <a:r>
              <a:rPr lang="ru-RU" altLang="ru-RU" sz="2400" i="1" dirty="0">
                <a:solidFill>
                  <a:schemeClr val="accent6">
                    <a:lumMod val="50000"/>
                  </a:schemeClr>
                </a:solidFill>
              </a:rPr>
              <a:t>6. Можно ли путешествовать?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Не рекомендуется пребывание в условиях высокогорья, жарком, влажном климате. Нежелательны длительные перелеты более 2 – 2,5 часов со сменой часовых поясов, так как они могут приводить к усилению отеков ног, тромбозу глубоких вен голеней. Противопоказано длительное вынужденное положение. В случае крайней необходимости предпочтительней железнодорожный транспорт.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Заголовок 1">
            <a:extLst>
              <a:ext uri="{FF2B5EF4-FFF2-40B4-BE49-F238E27FC236}">
                <a16:creationId xmlns:a16="http://schemas.microsoft.com/office/drawing/2014/main" id="{BD98CC63-5A56-C724-A097-A714EBB8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i="1"/>
              <a:t>Вопросы и ответы</a:t>
            </a:r>
            <a:endParaRPr lang="ru-RU" altLang="ru-RU"/>
          </a:p>
        </p:txBody>
      </p:sp>
      <p:sp>
        <p:nvSpPr>
          <p:cNvPr id="89091" name="Содержимое 2">
            <a:extLst>
              <a:ext uri="{FF2B5EF4-FFF2-40B4-BE49-F238E27FC236}">
                <a16:creationId xmlns:a16="http://schemas.microsoft.com/office/drawing/2014/main" id="{3C4E9225-8C3C-4547-3B27-B205665ACF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/>
              <a:t>	</a:t>
            </a:r>
            <a:r>
              <a:rPr lang="ru-RU" altLang="ru-RU" sz="2400" i="1" dirty="0">
                <a:solidFill>
                  <a:schemeClr val="accent6">
                    <a:lumMod val="50000"/>
                  </a:schemeClr>
                </a:solidFill>
              </a:rPr>
              <a:t>7. Следует ли стремиться к снижению веса?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Если у Вас нет избыточной массы тела, то стремиться к похудению не следует. Помните, что стабильный вес – залог здоровья. Потеря без видимой причины 4-х и более кг массы тела должно насторожить Вас в отношении ухудшении течения сердечной недостаточности.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i="1" dirty="0"/>
              <a:t>	</a:t>
            </a:r>
            <a:r>
              <a:rPr lang="ru-RU" altLang="ru-RU" sz="2400" i="1" dirty="0"/>
              <a:t>8. Доктор, жена жалуется, что я храплю.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ru-RU" altLang="ru-RU" sz="2000" dirty="0"/>
              <a:t>	Храп, прерывистое дыхание во время сна, может привести к усугублению недостаточности питания тканей кислородом. Вам не следует спать на спине. Простым и эффективным методом, применяющимся во всем мире, является теннисный мячик, который помещают в кармашек, пришитый на спинку пижамы или ночной сорочки.</a:t>
            </a:r>
          </a:p>
          <a:p>
            <a:pPr eaLnBrk="1" hangingPunct="1">
              <a:defRPr/>
            </a:pPr>
            <a:endParaRPr lang="ru-RU" altLang="ru-RU" sz="20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F4923C5C-AD97-F74B-57B9-FDFDC883A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85" y="163368"/>
            <a:ext cx="8229600" cy="83661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dirty="0"/>
              <a:t>Заключительный тест</a:t>
            </a:r>
          </a:p>
        </p:txBody>
      </p:sp>
      <p:sp>
        <p:nvSpPr>
          <p:cNvPr id="90115" name="Содержимое 3">
            <a:extLst>
              <a:ext uri="{FF2B5EF4-FFF2-40B4-BE49-F238E27FC236}">
                <a16:creationId xmlns:a16="http://schemas.microsoft.com/office/drawing/2014/main" id="{4CFFF740-DB59-0D98-9207-2057FBB82E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133" y="1414401"/>
            <a:ext cx="11281558" cy="5054600"/>
          </a:xfrm>
        </p:spPr>
        <p:txBody>
          <a:bodyPr>
            <a:noAutofit/>
          </a:bodyPr>
          <a:lstStyle/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1. </a:t>
            </a:r>
            <a:r>
              <a:rPr lang="ru-RU" altLang="ru-RU" sz="1600" dirty="0"/>
              <a:t>Должны ли вы связаться с врачом или медицинской сестрой при наборе веса более 1,5 кг неделю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1. </a:t>
            </a:r>
            <a:r>
              <a:rPr lang="ru-RU" altLang="ru-RU" sz="1600" dirty="0"/>
              <a:t>Да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2. </a:t>
            </a:r>
            <a:r>
              <a:rPr lang="ru-RU" altLang="ru-RU" sz="1600" dirty="0"/>
              <a:t>Нет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2. </a:t>
            </a:r>
            <a:r>
              <a:rPr lang="ru-RU" altLang="ru-RU" sz="1600" dirty="0"/>
              <a:t>Потребление какого пищевого ингредиента вы должны ограничить в связи с тем, он может вызвать задержку жидкости в вашем организме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1. </a:t>
            </a:r>
            <a:r>
              <a:rPr lang="ru-RU" altLang="ru-RU" sz="1600" dirty="0"/>
              <a:t>Сахар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2. </a:t>
            </a:r>
            <a:r>
              <a:rPr lang="ru-RU" altLang="ru-RU" sz="1600" dirty="0"/>
              <a:t>Соль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3. </a:t>
            </a:r>
            <a:r>
              <a:rPr lang="ru-RU" altLang="ru-RU" sz="1600" dirty="0"/>
              <a:t>Масло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4. </a:t>
            </a:r>
            <a:r>
              <a:rPr lang="ru-RU" altLang="ru-RU" sz="1600" dirty="0"/>
              <a:t>Перец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3. </a:t>
            </a:r>
            <a:r>
              <a:rPr lang="ru-RU" altLang="ru-RU" sz="1600" dirty="0"/>
              <a:t>Нерегулярный прием медикаментов не способен серьезно ухудшить течение сердечной недостаточности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1. </a:t>
            </a:r>
            <a:r>
              <a:rPr lang="ru-RU" altLang="ru-RU" sz="1600" dirty="0"/>
              <a:t>Верно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2 </a:t>
            </a:r>
            <a:r>
              <a:rPr lang="ru-RU" altLang="ru-RU" sz="1600" dirty="0"/>
              <a:t>. Неверно</a:t>
            </a:r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4. </a:t>
            </a:r>
            <a:r>
              <a:rPr lang="ru-RU" altLang="ru-RU" sz="1600" dirty="0"/>
              <a:t>Являются ли тренировки методом лечения сердечной недостаточности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1. </a:t>
            </a:r>
            <a:r>
              <a:rPr lang="ru-RU" altLang="ru-RU" sz="1600" dirty="0"/>
              <a:t>Да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2. </a:t>
            </a:r>
            <a:r>
              <a:rPr lang="ru-RU" altLang="ru-RU" sz="1600" dirty="0"/>
              <a:t>Нет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5. </a:t>
            </a:r>
            <a:r>
              <a:rPr lang="ru-RU" altLang="ru-RU" sz="1600" dirty="0"/>
              <a:t>Может ли стресс, который вы испытываете, влиять на течение сердечной недостаточности</a:t>
            </a:r>
            <a:r>
              <a:rPr lang="en-US" altLang="ru-RU" sz="1600" dirty="0"/>
              <a:t>?</a:t>
            </a:r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1. </a:t>
            </a:r>
            <a:r>
              <a:rPr lang="ru-RU" altLang="ru-RU" sz="1600" dirty="0"/>
              <a:t>Да</a:t>
            </a:r>
            <a:endParaRPr lang="en-US" altLang="ru-RU" sz="1600" dirty="0"/>
          </a:p>
          <a:p>
            <a:pPr eaLnBrk="1" hangingPunct="1">
              <a:lnSpc>
                <a:spcPts val="1400"/>
              </a:lnSpc>
            </a:pPr>
            <a:r>
              <a:rPr lang="en-US" altLang="ru-RU" sz="1600" dirty="0"/>
              <a:t>2. </a:t>
            </a:r>
            <a:r>
              <a:rPr lang="ru-RU" altLang="ru-RU" sz="1600" dirty="0"/>
              <a:t>Нет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Заголовок 2">
            <a:extLst>
              <a:ext uri="{FF2B5EF4-FFF2-40B4-BE49-F238E27FC236}">
                <a16:creationId xmlns:a16="http://schemas.microsoft.com/office/drawing/2014/main" id="{7500FE21-2149-7B21-2D10-F511BDBA7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99" y="476672"/>
            <a:ext cx="10515600" cy="447675"/>
          </a:xfrm>
        </p:spPr>
        <p:txBody>
          <a:bodyPr>
            <a:noAutofit/>
          </a:bodyPr>
          <a:lstStyle/>
          <a:p>
            <a:pPr eaLnBrk="1" hangingPunct="1"/>
            <a:r>
              <a:rPr lang="ru-RU" altLang="ru-RU" sz="2800" b="1" dirty="0"/>
              <a:t>Пользуйтесь интернетом для получения знаний о своем состоянии</a:t>
            </a:r>
          </a:p>
        </p:txBody>
      </p:sp>
      <p:sp>
        <p:nvSpPr>
          <p:cNvPr id="34820" name="Содержимое 3">
            <a:extLst>
              <a:ext uri="{FF2B5EF4-FFF2-40B4-BE49-F238E27FC236}">
                <a16:creationId xmlns:a16="http://schemas.microsoft.com/office/drawing/2014/main" id="{28055014-4EFF-2385-B282-67EC32B12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1700" y="1428750"/>
            <a:ext cx="9988599" cy="4952578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000" dirty="0"/>
              <a:t>Уважаемые друзья, теперь российским пациентам, страдающим сердечной недостаточностью доступен уникальный источник информации, которым пользуются пациенты в Англии, Германии, Франции и Испании</a:t>
            </a:r>
          </a:p>
          <a:p>
            <a:pPr eaLnBrk="1" hangingPunct="1"/>
            <a:r>
              <a:rPr lang="ru-RU" altLang="ru-RU" sz="2000" dirty="0"/>
              <a:t>Общество Специалистов по Сердечной Недостаточности России перевело и адаптировало общеевропейский сайт для пациентов. </a:t>
            </a:r>
          </a:p>
          <a:p>
            <a:pPr eaLnBrk="1" hangingPunct="1"/>
            <a:r>
              <a:rPr lang="en-US" altLang="ru-RU" sz="2000" dirty="0">
                <a:hlinkClick r:id="rId2"/>
              </a:rPr>
              <a:t>www.heartfailurematters.org</a:t>
            </a:r>
            <a:r>
              <a:rPr lang="en-US" altLang="ru-RU" sz="2000" dirty="0"/>
              <a:t>,</a:t>
            </a:r>
            <a:endParaRPr lang="ru-RU" altLang="ru-RU" sz="2000" dirty="0"/>
          </a:p>
          <a:p>
            <a:pPr eaLnBrk="1" hangingPunct="1"/>
            <a:endParaRPr lang="ru-RU" altLang="ru-RU" sz="20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ru-RU" sz="2000" dirty="0"/>
          </a:p>
          <a:p>
            <a:pPr eaLnBrk="1" hangingPunct="1"/>
            <a:r>
              <a:rPr lang="ru-RU" altLang="ru-RU" sz="2000" dirty="0"/>
              <a:t>Это уникальный источник информации, которым пользуются более 10 млн. европейских пациентов.</a:t>
            </a:r>
          </a:p>
          <a:p>
            <a:pPr eaLnBrk="1" hangingPunct="1"/>
            <a:r>
              <a:rPr lang="ru-RU" altLang="ru-RU" sz="2000" dirty="0"/>
              <a:t>Если вы «не дружите» с интернетом, не стесняйтесь попросить ваших детей и внуков зайти на сайт и показать вам как им пользоваться. Поверьте, это совсем не сложно!!</a:t>
            </a:r>
          </a:p>
        </p:txBody>
      </p:sp>
      <p:pic>
        <p:nvPicPr>
          <p:cNvPr id="34818" name="Picture 3" descr="G:\HFA images\HFM-site-logo.png">
            <a:extLst>
              <a:ext uri="{FF2B5EF4-FFF2-40B4-BE49-F238E27FC236}">
                <a16:creationId xmlns:a16="http://schemas.microsoft.com/office/drawing/2014/main" id="{FF6CCC33-B60A-7F63-5FB2-B255A4431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3579018"/>
            <a:ext cx="26003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4894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Заголовок 4">
            <a:extLst>
              <a:ext uri="{FF2B5EF4-FFF2-40B4-BE49-F238E27FC236}">
                <a16:creationId xmlns:a16="http://schemas.microsoft.com/office/drawing/2014/main" id="{6919F2AA-8B33-8567-BAD2-3D84BE95E1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332656"/>
            <a:ext cx="10515600" cy="1325563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>
                <a:solidFill>
                  <a:schemeClr val="accent1">
                    <a:lumMod val="75000"/>
                  </a:schemeClr>
                </a:solidFill>
              </a:rPr>
              <a:t>Клинические проявления  хронической сердечной недостаточности</a:t>
            </a:r>
          </a:p>
        </p:txBody>
      </p:sp>
      <p:sp>
        <p:nvSpPr>
          <p:cNvPr id="40963" name="Содержимое 5">
            <a:extLst>
              <a:ext uri="{FF2B5EF4-FFF2-40B4-BE49-F238E27FC236}">
                <a16:creationId xmlns:a16="http://schemas.microsoft.com/office/drawing/2014/main" id="{3090DD73-2259-65F7-A06A-6567159E72D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0323" y="1831975"/>
            <a:ext cx="8229600" cy="502602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2400" dirty="0">
                <a:solidFill>
                  <a:srgbClr val="C00000"/>
                </a:solidFill>
              </a:rPr>
              <a:t>Слабость и Утомляемость</a:t>
            </a:r>
          </a:p>
          <a:p>
            <a:pPr lvl="1" eaLnBrk="1" hangingPunct="1"/>
            <a:r>
              <a:rPr lang="ru-RU" altLang="ru-RU" dirty="0"/>
              <a:t>Поскольку при сердечной недостаточности мышцы не получают достаточного количества крови и кислорода, больные даже после полноценного ночного сна могут чувствовать себя утомленными.</a:t>
            </a:r>
          </a:p>
          <a:p>
            <a:pPr lvl="1" eaLnBrk="1" hangingPunct="1"/>
            <a:r>
              <a:rPr lang="ru-RU" altLang="ru-RU" dirty="0"/>
              <a:t>Нагрузки, которые раньше переносились хорошо, теперь вызывают чувство усталости (желание посидеть или полежать).</a:t>
            </a:r>
          </a:p>
          <a:p>
            <a:pPr lvl="1" eaLnBrk="1" hangingPunct="1"/>
            <a:r>
              <a:rPr lang="ru-RU" altLang="ru-RU" dirty="0"/>
              <a:t>Требуется дополнительный дневной отдых.</a:t>
            </a:r>
          </a:p>
        </p:txBody>
      </p:sp>
      <p:pic>
        <p:nvPicPr>
          <p:cNvPr id="40964" name="Picture 5">
            <a:extLst>
              <a:ext uri="{FF2B5EF4-FFF2-40B4-BE49-F238E27FC236}">
                <a16:creationId xmlns:a16="http://schemas.microsoft.com/office/drawing/2014/main" id="{26E14E4C-234B-51A1-D5BC-C39AD149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9923" y="4584384"/>
            <a:ext cx="2300288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7" descr="C:\Users\julia\AppData\Local\Temp\msohtmlclip1\01\clip_image007.jpg">
            <a:extLst>
              <a:ext uri="{FF2B5EF4-FFF2-40B4-BE49-F238E27FC236}">
                <a16:creationId xmlns:a16="http://schemas.microsoft.com/office/drawing/2014/main" id="{8D4DB213-1F5F-910B-A265-4D04EF9677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79" y="3257550"/>
            <a:ext cx="1143000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Заголовок 1">
            <a:extLst>
              <a:ext uri="{FF2B5EF4-FFF2-40B4-BE49-F238E27FC236}">
                <a16:creationId xmlns:a16="http://schemas.microsoft.com/office/drawing/2014/main" id="{27AA8E13-E7A3-DBD4-4743-C650821AE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638" y="-36264"/>
            <a:ext cx="11159792" cy="1325563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ru-RU" altLang="ru-RU" sz="2800" dirty="0"/>
            </a:br>
            <a:r>
              <a:rPr lang="ru-RU" altLang="ru-RU" sz="2800" dirty="0"/>
              <a:t>Врач определяет тяжесть вашего состояния</a:t>
            </a:r>
            <a:br>
              <a:rPr lang="ru-RU" altLang="ru-RU" sz="2800" dirty="0"/>
            </a:br>
            <a:r>
              <a:rPr lang="ru-RU" altLang="ru-RU" sz="2800" dirty="0"/>
              <a:t>в зависимости от состояния сердечной мышцы и выраженности симптомов.</a:t>
            </a:r>
          </a:p>
        </p:txBody>
      </p:sp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0D176004-8206-5167-1615-0EDFDB6AB00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51384" y="2072482"/>
            <a:ext cx="9392716" cy="4525963"/>
          </a:xfrm>
        </p:spPr>
        <p:txBody>
          <a:bodyPr rtlCol="0">
            <a:normAutofit fontScale="4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При </a:t>
            </a:r>
            <a:r>
              <a:rPr lang="en-US" sz="4300" dirty="0">
                <a:solidFill>
                  <a:schemeClr val="accent4">
                    <a:lumMod val="75000"/>
                  </a:schemeClr>
                </a:solidFill>
              </a:rPr>
              <a:t>I </a:t>
            </a: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функциональном классе сердечной недостаточности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800" dirty="0"/>
              <a:t>Вы практически можете не иметь жалоб, кроме незначительной слабости и сердцебиения.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При </a:t>
            </a:r>
            <a:r>
              <a:rPr lang="en-US" sz="4300" dirty="0">
                <a:solidFill>
                  <a:schemeClr val="accent4">
                    <a:lumMod val="75000"/>
                  </a:schemeClr>
                </a:solidFill>
              </a:rPr>
              <a:t>II </a:t>
            </a: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функциональном классе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	сердечной недостаточности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/>
              <a:t>Одышка может возникать только при больших нагрузках. Вы начинаете испытывать некоторые ограничения в физической активности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При </a:t>
            </a:r>
            <a:r>
              <a:rPr lang="en-US" sz="4300" dirty="0">
                <a:solidFill>
                  <a:schemeClr val="accent4">
                    <a:lumMod val="75000"/>
                  </a:schemeClr>
                </a:solidFill>
              </a:rPr>
              <a:t>III </a:t>
            </a: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функциональном классе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4300" dirty="0">
                <a:solidFill>
                  <a:schemeClr val="accent4">
                    <a:lumMod val="75000"/>
                  </a:schemeClr>
                </a:solidFill>
              </a:rPr>
              <a:t>	сердечной недостаточности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/>
              <a:t>одышка может появляться при небольших обычных нагрузках, например, ходьбе или одевании. Однако вы хорошо чувствуете себя в покое.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4200" dirty="0">
                <a:solidFill>
                  <a:schemeClr val="accent4">
                    <a:lumMod val="75000"/>
                  </a:schemeClr>
                </a:solidFill>
              </a:rPr>
              <a:t>При </a:t>
            </a:r>
            <a:r>
              <a:rPr lang="en-US" sz="4200" dirty="0">
                <a:solidFill>
                  <a:schemeClr val="accent4">
                    <a:lumMod val="75000"/>
                  </a:schemeClr>
                </a:solidFill>
              </a:rPr>
              <a:t>IV </a:t>
            </a:r>
            <a:r>
              <a:rPr lang="ru-RU" sz="4200" dirty="0">
                <a:solidFill>
                  <a:schemeClr val="accent4">
                    <a:lumMod val="75000"/>
                  </a:schemeClr>
                </a:solidFill>
              </a:rPr>
              <a:t>функциональном классе сердечной недостаточности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3300" dirty="0"/>
              <a:t>Вы можете чувствовать одышку и сердцебиение даже в покое, любая физическая активность вызывает дискомфорт</a:t>
            </a:r>
          </a:p>
        </p:txBody>
      </p:sp>
      <p:pic>
        <p:nvPicPr>
          <p:cNvPr id="41989" name="Рисунок 8" descr="C:\Users\julia\AppData\Local\Temp\msohtmlclip1\01\clip_image008.jpg">
            <a:extLst>
              <a:ext uri="{FF2B5EF4-FFF2-40B4-BE49-F238E27FC236}">
                <a16:creationId xmlns:a16="http://schemas.microsoft.com/office/drawing/2014/main" id="{74156065-8991-A60F-E036-F1241C35A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79" y="1715418"/>
            <a:ext cx="1214437" cy="128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Рисунок 9" descr="C:\Users\julia\AppData\Local\Temp\msohtmlclip1\01\clip_image009.jpg">
            <a:extLst>
              <a:ext uri="{FF2B5EF4-FFF2-40B4-BE49-F238E27FC236}">
                <a16:creationId xmlns:a16="http://schemas.microsoft.com/office/drawing/2014/main" id="{AB8227D0-11FE-9235-81C0-D24AB17A46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6179" y="5065752"/>
            <a:ext cx="16319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Заголовок 1">
            <a:extLst>
              <a:ext uri="{FF2B5EF4-FFF2-40B4-BE49-F238E27FC236}">
                <a16:creationId xmlns:a16="http://schemas.microsoft.com/office/drawing/2014/main" id="{4F47594B-C0BE-5B60-46B6-805606F2D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695" y="103188"/>
            <a:ext cx="11778915" cy="1063875"/>
          </a:xfrm>
        </p:spPr>
        <p:txBody>
          <a:bodyPr>
            <a:normAutofit/>
          </a:bodyPr>
          <a:lstStyle/>
          <a:p>
            <a:pPr eaLnBrk="1" hangingPunct="1"/>
            <a:r>
              <a:rPr lang="ru-RU" altLang="ru-RU" sz="3600" dirty="0"/>
              <a:t>Другие симптомы сердечной недостаточности</a:t>
            </a:r>
          </a:p>
        </p:txBody>
      </p:sp>
      <p:pic>
        <p:nvPicPr>
          <p:cNvPr id="43011" name="Picture 2">
            <a:extLst>
              <a:ext uri="{FF2B5EF4-FFF2-40B4-BE49-F238E27FC236}">
                <a16:creationId xmlns:a16="http://schemas.microsoft.com/office/drawing/2014/main" id="{B6D53EB6-FE6C-2F5E-952D-81A9C69EE0E8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380282" y="1382295"/>
            <a:ext cx="1663328" cy="1360905"/>
          </a:xfrm>
          <a:noFill/>
        </p:spPr>
      </p:pic>
      <p:sp>
        <p:nvSpPr>
          <p:cNvPr id="6" name="Содержимое 5">
            <a:extLst>
              <a:ext uri="{FF2B5EF4-FFF2-40B4-BE49-F238E27FC236}">
                <a16:creationId xmlns:a16="http://schemas.microsoft.com/office/drawing/2014/main" id="{702462B7-EFA2-6110-2847-F01DFA3593F7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352173" y="1525003"/>
            <a:ext cx="11927305" cy="5857875"/>
          </a:xfrm>
        </p:spPr>
        <p:txBody>
          <a:bodyPr rtlCol="0">
            <a:normAutofit/>
          </a:bodyPr>
          <a:lstStyle/>
          <a:p>
            <a:pPr>
              <a:buNone/>
              <a:defRPr/>
            </a:pPr>
            <a:r>
              <a:rPr lang="ru-RU" sz="2600" b="1" dirty="0">
                <a:solidFill>
                  <a:srgbClr val="C00000"/>
                </a:solidFill>
              </a:rPr>
              <a:t>Отеки</a:t>
            </a:r>
          </a:p>
          <a:p>
            <a:pPr>
              <a:defRPr/>
            </a:pPr>
            <a:r>
              <a:rPr lang="ru-RU" sz="2000" dirty="0"/>
              <a:t>В этих местах обычно скапливается жидкость, вызывая появление отеков.</a:t>
            </a:r>
          </a:p>
          <a:p>
            <a:pPr>
              <a:defRPr/>
            </a:pPr>
            <a:r>
              <a:rPr lang="ru-RU" sz="2000" dirty="0"/>
              <a:t>Отеки обычно усиливаются в конце дня.</a:t>
            </a:r>
          </a:p>
          <a:p>
            <a:pPr marL="0" indent="0">
              <a:buNone/>
              <a:defRPr/>
            </a:pP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</a:rPr>
              <a:t>ВАЖНО!  </a:t>
            </a:r>
            <a:r>
              <a:rPr lang="ru-RU" sz="2000" dirty="0"/>
              <a:t>Избыточное накопление  жидкости в  организме при сердечной недостаточности 	оценивают по увеличению массы тела. 	 </a:t>
            </a:r>
          </a:p>
          <a:p>
            <a:pPr fontAlgn="auto">
              <a:spcAft>
                <a:spcPts val="0"/>
              </a:spcAft>
              <a:defRPr/>
            </a:pPr>
            <a:r>
              <a:rPr lang="ru-RU" sz="2000" dirty="0"/>
              <a:t>Увеличению массы тела на 1 кг соответствует задержка 1 литра жидкости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rgbClr val="C00000"/>
                </a:solidFill>
              </a:rPr>
              <a:t> ! Пациент с сердечной недостаточностью должен взвешиваться каждый день и записывать свой вес. </a:t>
            </a:r>
            <a:endParaRPr lang="ru-RU" sz="2000" dirty="0"/>
          </a:p>
          <a:p>
            <a:pPr eaLnBrk="1" fontAlgn="auto" hangingPunct="1">
              <a:spcAft>
                <a:spcPts val="0"/>
              </a:spcAft>
              <a:buNone/>
              <a:defRPr/>
            </a:pPr>
            <a:r>
              <a:rPr lang="ru-RU" sz="2600" b="1" dirty="0">
                <a:solidFill>
                  <a:srgbClr val="C00000"/>
                </a:solidFill>
              </a:rPr>
              <a:t>Сердцебиение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Появляется ощущение сердцебиения – сердце «выскакивает из груди».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Пульс становится частым, слабого наполнения, возможно неритмичным.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sz="2000" dirty="0"/>
              <a:t>Становится трудно его подсчитать.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6543</TotalTime>
  <Words>5527</Words>
  <Application>Microsoft Office PowerPoint</Application>
  <PresentationFormat>Широкоэкранный</PresentationFormat>
  <Paragraphs>542</Paragraphs>
  <Slides>64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64</vt:i4>
      </vt:variant>
    </vt:vector>
  </HeadingPairs>
  <TitlesOfParts>
    <vt:vector size="76" baseType="lpstr">
      <vt:lpstr>Meiryo</vt:lpstr>
      <vt:lpstr>AGPresquire-Roman</vt:lpstr>
      <vt:lpstr>Aptos</vt:lpstr>
      <vt:lpstr>Arial</vt:lpstr>
      <vt:lpstr>Calibri</vt:lpstr>
      <vt:lpstr>Calibri Light</vt:lpstr>
      <vt:lpstr>inpin heiti</vt:lpstr>
      <vt:lpstr>Segoe UI</vt:lpstr>
      <vt:lpstr>Times New Roman</vt:lpstr>
      <vt:lpstr>TTNormsPro</vt:lpstr>
      <vt:lpstr>Wingdings</vt:lpstr>
      <vt:lpstr>Тема Office</vt:lpstr>
      <vt:lpstr>Жизнь с сердечной недостаточностью</vt:lpstr>
      <vt:lpstr>Проверьте ваши знания о сердечной недостаточности</vt:lpstr>
      <vt:lpstr>Презентация PowerPoint</vt:lpstr>
      <vt:lpstr>Как устроена система кровообращения</vt:lpstr>
      <vt:lpstr>Презентация PowerPoint</vt:lpstr>
      <vt:lpstr> Что такое сердечная недостаточность? </vt:lpstr>
      <vt:lpstr>Клинические проявления  хронической сердечной недостаточности</vt:lpstr>
      <vt:lpstr> Врач определяет тяжесть вашего состояния в зависимости от состояния сердечной мышцы и выраженности симптомов.</vt:lpstr>
      <vt:lpstr>Другие симптомы сердечной недостаточности</vt:lpstr>
      <vt:lpstr> Диагностика сердечной недостаточности </vt:lpstr>
      <vt:lpstr>Исследования при сердечной недостаточности</vt:lpstr>
      <vt:lpstr>  </vt:lpstr>
      <vt:lpstr>Лечение сердечной недостаточности</vt:lpstr>
      <vt:lpstr>4 элемента лечения сердечной недостаточности </vt:lpstr>
      <vt:lpstr>Ваша роль в борьбе с болезнью </vt:lpstr>
      <vt:lpstr>Презентация PowerPoint</vt:lpstr>
      <vt:lpstr>Цели лечения сердечной недостаточности</vt:lpstr>
      <vt:lpstr>Мероприятия по изменению образа жизни</vt:lpstr>
      <vt:lpstr>Ведите дневник самоконтроля пациента с сердечной недостаточностью</vt:lpstr>
      <vt:lpstr>Контроль веса</vt:lpstr>
      <vt:lpstr>Диета для больных сердечной недостаточностью</vt:lpstr>
      <vt:lpstr>Употребление поваренной соли </vt:lpstr>
      <vt:lpstr>Как защититься от избыточного потребления соли?</vt:lpstr>
      <vt:lpstr>Физические нагрузки</vt:lpstr>
      <vt:lpstr>Физические нагрузки</vt:lpstr>
      <vt:lpstr>Физические нагрузки</vt:lpstr>
      <vt:lpstr>Как облегчить начало тренировок, если вы чувствуете сильную слабость</vt:lpstr>
      <vt:lpstr>Презентация PowerPoint</vt:lpstr>
      <vt:lpstr>Презентация PowerPoint</vt:lpstr>
      <vt:lpstr>Вакцинация от наиболее распространенных респираторных инфекций</vt:lpstr>
      <vt:lpstr>Важность отдыха</vt:lpstr>
      <vt:lpstr>Медикаментозное лечение сердечной недостаточности</vt:lpstr>
      <vt:lpstr>Медикаментозное лечение хронической сердечной недостаточности</vt:lpstr>
      <vt:lpstr>Медикаментозное лечение хронической сердечной недостаточности</vt:lpstr>
      <vt:lpstr>Что я принимаю и зачем? </vt:lpstr>
      <vt:lpstr>Наиболее распространенные иАПФ </vt:lpstr>
      <vt:lpstr>АРНИ (Ангиотензиновых рецепторов и неприлизина ингибиторы)</vt:lpstr>
      <vt:lpstr> Диуретики(мочегонные) </vt:lpstr>
      <vt:lpstr>Наиболее часто применяемые диуретики</vt:lpstr>
      <vt:lpstr>Антагонисты минералкортикоидных рецепторов</vt:lpstr>
      <vt:lpstr>Антагонисты рецепторов альдостерона</vt:lpstr>
      <vt:lpstr>Сердечные гликозиды</vt:lpstr>
      <vt:lpstr>Бета-блокаторы</vt:lpstr>
      <vt:lpstr>Бета-блокаторы</vt:lpstr>
      <vt:lpstr>Побочные эффекты бета-блокаторов</vt:lpstr>
      <vt:lpstr>Как Вы можете улучшить пользу качество медикаментозной  терапии?</vt:lpstr>
      <vt:lpstr>Роль лечебного питания </vt:lpstr>
      <vt:lpstr>При сердечной недостаточности может нарушаться всасывание белка и питательных веществ. Почему это происходит? </vt:lpstr>
      <vt:lpstr>Заболевания и состояния, которые могут осложнить течение сердечной недостаточности и ухудшить ваше состояния</vt:lpstr>
      <vt:lpstr>Анемия и дефицит железа</vt:lpstr>
      <vt:lpstr>Анемия и дефицит железа</vt:lpstr>
      <vt:lpstr>Анемия и дефицит железа</vt:lpstr>
      <vt:lpstr>Хроническая сердечная недостаточность и ваше психологическое состояние </vt:lpstr>
      <vt:lpstr>Презентация PowerPoint</vt:lpstr>
      <vt:lpstr>Стресс и cердечная недостаточность</vt:lpstr>
      <vt:lpstr>Презентация PowerPoint</vt:lpstr>
      <vt:lpstr>Факты о депрессии</vt:lpstr>
      <vt:lpstr>В каком случае следует заподозрить у Вас наличие депрессии?</vt:lpstr>
      <vt:lpstr>Вопросы и ответы</vt:lpstr>
      <vt:lpstr>Вопросы и ответы</vt:lpstr>
      <vt:lpstr>Вопросы и ответы</vt:lpstr>
      <vt:lpstr>Вопросы и ответы</vt:lpstr>
      <vt:lpstr>Заключительный тест</vt:lpstr>
      <vt:lpstr>Пользуйтесь интернетом для получения знаний о своем состоянии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Марина Маркасьян</dc:creator>
  <cp:lastModifiedBy>Юлия Беграмбекова</cp:lastModifiedBy>
  <cp:revision>9</cp:revision>
  <dcterms:created xsi:type="dcterms:W3CDTF">2023-02-07T08:15:25Z</dcterms:created>
  <dcterms:modified xsi:type="dcterms:W3CDTF">2025-02-18T08:50:41Z</dcterms:modified>
</cp:coreProperties>
</file>